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media68.mp4" ContentType="video/mp4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70.png" ContentType="image/png"/>
  <Override PartName="/ppt/media/image72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media73.mp4" ContentType="video/mp4"/>
  <Override PartName="/ppt/media/image77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8.png" ContentType="image/png"/>
  <Override PartName="/ppt/media/image104.png" ContentType="image/png"/>
  <Override PartName="/ppt/media/image97.png" ContentType="image/png"/>
  <Override PartName="/ppt/media/image60.png" ContentType="image/png"/>
  <Override PartName="/ppt/media/image103.png" ContentType="image/png"/>
  <Override PartName="/ppt/media/image96.png" ContentType="image/png"/>
  <Override PartName="/ppt/media/media84.mp4" ContentType="video/mp4"/>
  <Override PartName="/ppt/media/image88.png" ContentType="image/png"/>
  <Override PartName="/ppt/media/image102.png" ContentType="image/png"/>
  <Override PartName="/ppt/media/image95.png" ContentType="image/png"/>
  <Override PartName="/ppt/media/media94.mp4" ContentType="video/mp4"/>
  <Override PartName="/ppt/media/image98.png" ContentType="image/png"/>
  <Override PartName="/ppt/media/image61.png" ContentType="image/png"/>
  <Override PartName="/ppt/media/image101.png" ContentType="image/png"/>
  <Override PartName="/ppt/media/image64.png" ContentType="image/png"/>
  <Override PartName="/ppt/media/image99.png" ContentType="image/png"/>
  <Override PartName="/ppt/media/image62.png" ContentType="image/png"/>
  <Override PartName="/ppt/media/image87.png" ContentType="image/png"/>
  <Override PartName="/ppt/media/image63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media79.mp4" ContentType="video/mp4"/>
  <Override PartName="/ppt/media/image24.png" ContentType="image/png"/>
  <Override PartName="/ppt/media/image31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media89.mp4" ContentType="video/mp4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comments/comment15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</p:presentation>
</file>

<file path=ppt/commentAuthors.xml><?xml version="1.0" encoding="utf-8"?>
<p:cmAuthorLst xmlns:p="http://schemas.openxmlformats.org/presentationml/2006/main">
  <p:cmAuthor id="0" name="나승원" initials="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presProps" Target="presProps.xml"/><Relationship Id="rId21" Type="http://schemas.openxmlformats.org/officeDocument/2006/relationships/commentAuthors" Target="commentAuthors.xml"/>
</Relationships>
</file>

<file path=ppt/comments/comment15.xml><?xml version="1.0" encoding="utf-8"?>
<p:cmLst xmlns:p="http://schemas.openxmlformats.org/presentationml/2006/main">
  <p:cm authorId="0" dt="2025-05-21T19:57:19.051000000" idx="1">
    <p:pos x="7198" y="1440"/>
    <p:text/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mov</a:t>
            </a:r>
            <a:r>
              <a:rPr b="0" lang="en-US" sz="4400" spc="-1" strike="noStrike">
                <a:latin typeface="Arial"/>
              </a:rPr>
              <a:t>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</a:t>
            </a:r>
            <a:r>
              <a:rPr b="0" lang="en-US" sz="2000" spc="-1" strike="noStrike">
                <a:latin typeface="Arial"/>
              </a:rPr>
              <a:t>edit the </a:t>
            </a:r>
            <a:r>
              <a:rPr b="0" lang="en-US" sz="2000" spc="-1" strike="noStrike">
                <a:latin typeface="Arial"/>
              </a:rPr>
              <a:t>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D71F12F-FF17-4A23-BAD6-BF074907154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82FDA9-EE03-49B0-9545-727995D601C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6A302CD-195D-40BA-A4B9-528DC0655C6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0CE5B8D-216C-4F7A-BE7B-3EC6EBAE51A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B7EFC2-A089-4245-ACEC-65896E4B34B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CCF466-96E0-4000-84E3-A2C3F5DCB84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DB93E2-36A0-4628-81B6-A619052A435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video" Target="../media/media73.mp4"/><Relationship Id="rId5" Type="http://schemas.microsoft.com/office/2007/relationships/media" Target="../media/media73.mp4"/><Relationship Id="rId6" Type="http://schemas.openxmlformats.org/officeDocument/2006/relationships/image" Target="../media/image74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video" Target="../media/media79.mp4"/><Relationship Id="rId6" Type="http://schemas.microsoft.com/office/2007/relationships/media" Target="../media/media79.mp4"/><Relationship Id="rId7" Type="http://schemas.openxmlformats.org/officeDocument/2006/relationships/image" Target="../media/image80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video" Target="../media/media84.mp4"/><Relationship Id="rId5" Type="http://schemas.microsoft.com/office/2007/relationships/media" Target="../media/media84.mp4"/><Relationship Id="rId6" Type="http://schemas.openxmlformats.org/officeDocument/2006/relationships/image" Target="../media/image85.pn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video" Target="../media/media89.mp4"/><Relationship Id="rId5" Type="http://schemas.microsoft.com/office/2007/relationships/media" Target="../media/media89.mp4"/><Relationship Id="rId6" Type="http://schemas.openxmlformats.org/officeDocument/2006/relationships/image" Target="../media/image90.png"/><Relationship Id="rId7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video" Target="../media/media94.mp4"/><Relationship Id="rId5" Type="http://schemas.microsoft.com/office/2007/relationships/media" Target="../media/media94.mp4"/><Relationship Id="rId6" Type="http://schemas.openxmlformats.org/officeDocument/2006/relationships/image" Target="../media/image9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slideLayout" Target="../slideLayouts/slideLayout1.xml"/><Relationship Id="rId7" Type="http://schemas.openxmlformats.org/officeDocument/2006/relationships/comments" Target="../comments/commen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video" Target="../media/media68.mp4"/><Relationship Id="rId5" Type="http://schemas.microsoft.com/office/2007/relationships/media" Target="../media/media68.mp4"/><Relationship Id="rId6" Type="http://schemas.openxmlformats.org/officeDocument/2006/relationships/image" Target="../media/image69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래픽 40" descr=""/>
          <p:cNvPicPr/>
          <p:nvPr/>
        </p:nvPicPr>
        <p:blipFill>
          <a:blip r:embed="rId1"/>
          <a:stretch/>
        </p:blipFill>
        <p:spPr>
          <a:xfrm>
            <a:off x="-160200" y="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45" name="그래픽 88" descr=""/>
          <p:cNvPicPr/>
          <p:nvPr/>
        </p:nvPicPr>
        <p:blipFill>
          <a:blip r:embed="rId2"/>
          <a:srcRect l="0" t="37984" r="48351" b="0"/>
          <a:stretch/>
        </p:blipFill>
        <p:spPr>
          <a:xfrm>
            <a:off x="10333440" y="0"/>
            <a:ext cx="1857600" cy="2169720"/>
          </a:xfrm>
          <a:prstGeom prst="rect">
            <a:avLst/>
          </a:prstGeom>
          <a:ln w="0">
            <a:noFill/>
          </a:ln>
        </p:spPr>
      </p:pic>
      <p:grpSp>
        <p:nvGrpSpPr>
          <p:cNvPr id="46" name="그룹 2"/>
          <p:cNvGrpSpPr/>
          <p:nvPr/>
        </p:nvGrpSpPr>
        <p:grpSpPr>
          <a:xfrm>
            <a:off x="4367880" y="1370520"/>
            <a:ext cx="7115040" cy="1658160"/>
            <a:chOff x="4367880" y="1370520"/>
            <a:chExt cx="7115040" cy="1658160"/>
          </a:xfrm>
        </p:grpSpPr>
        <p:sp>
          <p:nvSpPr>
            <p:cNvPr id="47" name="TextBox 3"/>
            <p:cNvSpPr/>
            <p:nvPr/>
          </p:nvSpPr>
          <p:spPr>
            <a:xfrm>
              <a:off x="4423320" y="1370520"/>
              <a:ext cx="61005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[</a:t>
              </a:r>
              <a:r>
                <a:rPr b="0" lang="ko-KR" sz="18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두산로보틱스</a:t>
              </a:r>
              <a:r>
                <a:rPr b="0" lang="en-US" sz="18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] </a:t>
              </a:r>
              <a:r>
                <a:rPr b="0" lang="ko-KR" sz="1800" spc="-1" strike="noStrike">
                  <a:solidFill>
                    <a:srgbClr val="404040"/>
                  </a:solidFill>
                  <a:latin typeface="맑은 고딕"/>
                  <a:ea typeface="DejaVu Sans"/>
                </a:rPr>
                <a:t>지능형 로보틱스 엔지니어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" name="TextBox 9"/>
            <p:cNvSpPr/>
            <p:nvPr/>
          </p:nvSpPr>
          <p:spPr>
            <a:xfrm>
              <a:off x="4367880" y="1809720"/>
              <a:ext cx="7115040" cy="121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40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두비스</a:t>
              </a:r>
              <a:r>
                <a:rPr b="1" lang="en-US" sz="40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(D.O.O,V.I.S)</a:t>
              </a:r>
              <a:br>
                <a:rPr sz="4000"/>
              </a:br>
              <a:r>
                <a:rPr b="1" lang="ko-KR" sz="40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음성인식 기반 공구 핸들링 로봇</a:t>
              </a:r>
              <a:endParaRPr b="0" lang="en-US" sz="4000" spc="-1" strike="noStrike">
                <a:latin typeface="Arial"/>
              </a:endParaRPr>
            </a:p>
          </p:txBody>
        </p:sp>
      </p:grpSp>
      <p:sp>
        <p:nvSpPr>
          <p:cNvPr id="49" name="TextBox 10"/>
          <p:cNvSpPr/>
          <p:nvPr/>
        </p:nvSpPr>
        <p:spPr>
          <a:xfrm>
            <a:off x="0" y="0"/>
            <a:ext cx="12191400" cy="43020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596" strike="noStrike">
                <a:solidFill>
                  <a:srgbClr val="3378c8"/>
                </a:solidFill>
                <a:latin typeface="맑은 고딕"/>
                <a:ea typeface="맑은 고딕"/>
              </a:rPr>
              <a:t>K-Digital Training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0" name="그래픽 82" descr=""/>
          <p:cNvPicPr/>
          <p:nvPr/>
        </p:nvPicPr>
        <p:blipFill>
          <a:blip r:embed="rId3"/>
          <a:stretch/>
        </p:blipFill>
        <p:spPr>
          <a:xfrm>
            <a:off x="-160200" y="3915000"/>
            <a:ext cx="7469280" cy="3682080"/>
          </a:xfrm>
          <a:prstGeom prst="rect">
            <a:avLst/>
          </a:prstGeom>
          <a:ln w="0">
            <a:noFill/>
          </a:ln>
        </p:spPr>
      </p:pic>
      <p:pic>
        <p:nvPicPr>
          <p:cNvPr id="51" name="그래픽 34" descr=""/>
          <p:cNvPicPr/>
          <p:nvPr/>
        </p:nvPicPr>
        <p:blipFill>
          <a:blip r:embed="rId4"/>
          <a:srcRect l="21661" t="0" r="0" b="17379"/>
          <a:stretch/>
        </p:blipFill>
        <p:spPr>
          <a:xfrm>
            <a:off x="-3240" y="1163880"/>
            <a:ext cx="6615720" cy="5640480"/>
          </a:xfrm>
          <a:prstGeom prst="rect">
            <a:avLst/>
          </a:prstGeom>
          <a:ln w="0">
            <a:noFill/>
          </a:ln>
        </p:spPr>
      </p:pic>
      <p:grpSp>
        <p:nvGrpSpPr>
          <p:cNvPr id="52" name="그룹 46"/>
          <p:cNvGrpSpPr/>
          <p:nvPr/>
        </p:nvGrpSpPr>
        <p:grpSpPr>
          <a:xfrm>
            <a:off x="396360" y="2177280"/>
            <a:ext cx="1046520" cy="1046880"/>
            <a:chOff x="396360" y="2177280"/>
            <a:chExt cx="1046520" cy="1046880"/>
          </a:xfrm>
        </p:grpSpPr>
        <p:sp>
          <p:nvSpPr>
            <p:cNvPr id="53" name="자유형: 도형 44"/>
            <p:cNvSpPr/>
            <p:nvPr/>
          </p:nvSpPr>
          <p:spPr>
            <a:xfrm>
              <a:off x="396360" y="2177280"/>
              <a:ext cx="1046520" cy="1046880"/>
            </a:xfrm>
            <a:custGeom>
              <a:avLst/>
              <a:gdLst/>
              <a:ahLst/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자유형: 도형 45"/>
            <p:cNvSpPr/>
            <p:nvPr/>
          </p:nvSpPr>
          <p:spPr>
            <a:xfrm>
              <a:off x="720720" y="2502000"/>
              <a:ext cx="397080" cy="397080"/>
            </a:xfrm>
            <a:custGeom>
              <a:avLst/>
              <a:gdLst/>
              <a:ahLst/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55" name="그래픽 80" descr=""/>
          <p:cNvPicPr/>
          <p:nvPr/>
        </p:nvPicPr>
        <p:blipFill>
          <a:blip r:embed="rId5"/>
          <a:stretch/>
        </p:blipFill>
        <p:spPr>
          <a:xfrm>
            <a:off x="4528800" y="5509080"/>
            <a:ext cx="335160" cy="335160"/>
          </a:xfrm>
          <a:prstGeom prst="rect">
            <a:avLst/>
          </a:prstGeom>
          <a:ln w="0">
            <a:noFill/>
          </a:ln>
        </p:spPr>
      </p:pic>
      <p:pic>
        <p:nvPicPr>
          <p:cNvPr id="56" name="그래픽 84" descr=""/>
          <p:cNvPicPr/>
          <p:nvPr/>
        </p:nvPicPr>
        <p:blipFill>
          <a:blip r:embed="rId6"/>
          <a:stretch/>
        </p:blipFill>
        <p:spPr>
          <a:xfrm>
            <a:off x="920160" y="5818680"/>
            <a:ext cx="320760" cy="320760"/>
          </a:xfrm>
          <a:prstGeom prst="rect">
            <a:avLst/>
          </a:prstGeom>
          <a:ln w="0">
            <a:noFill/>
          </a:ln>
        </p:spPr>
      </p:pic>
      <p:grpSp>
        <p:nvGrpSpPr>
          <p:cNvPr id="57" name="그룹 4"/>
          <p:cNvGrpSpPr/>
          <p:nvPr/>
        </p:nvGrpSpPr>
        <p:grpSpPr>
          <a:xfrm>
            <a:off x="6747120" y="3882960"/>
            <a:ext cx="5235480" cy="1695240"/>
            <a:chOff x="6747120" y="3882960"/>
            <a:chExt cx="5235480" cy="1695240"/>
          </a:xfrm>
        </p:grpSpPr>
        <p:pic>
          <p:nvPicPr>
            <p:cNvPr id="58" name="그래픽 90" descr=""/>
            <p:cNvPicPr/>
            <p:nvPr/>
          </p:nvPicPr>
          <p:blipFill>
            <a:blip r:embed="rId7"/>
            <a:stretch/>
          </p:blipFill>
          <p:spPr>
            <a:xfrm flipH="1" rot="10800000">
              <a:off x="6747120" y="3882960"/>
              <a:ext cx="1663200" cy="704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" name="TextBox 1"/>
            <p:cNvSpPr/>
            <p:nvPr/>
          </p:nvSpPr>
          <p:spPr>
            <a:xfrm>
              <a:off x="6810840" y="4028040"/>
              <a:ext cx="5157720" cy="1005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50000"/>
                </a:lnSpc>
                <a:buNone/>
              </a:pPr>
              <a:r>
                <a:rPr b="1" lang="en-US" sz="2400" spc="-1" strike="noStrike">
                  <a:solidFill>
                    <a:srgbClr val="ffffff"/>
                  </a:solidFill>
                  <a:latin typeface="맑은 고딕"/>
                  <a:ea typeface="맑은 고딕"/>
                </a:rPr>
                <a:t>   </a:t>
              </a:r>
              <a:r>
                <a:rPr b="1" lang="en-US" sz="2400" spc="-1" strike="noStrike">
                  <a:solidFill>
                    <a:srgbClr val="ffffff"/>
                  </a:solidFill>
                  <a:latin typeface="맑은 고딕"/>
                  <a:ea typeface="맑은 고딕"/>
                </a:rPr>
                <a:t>B-4</a:t>
              </a:r>
              <a:r>
                <a:rPr b="1" lang="ko-KR" sz="2400" spc="-1" strike="noStrike">
                  <a:solidFill>
                    <a:srgbClr val="ffffff"/>
                  </a:solidFill>
                  <a:latin typeface="맑은 고딕"/>
                  <a:ea typeface="맑은 고딕"/>
                </a:rPr>
                <a:t>조</a:t>
              </a:r>
              <a:r>
                <a:rPr b="1" lang="en-US" sz="24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     </a:t>
              </a:r>
              <a:r>
                <a:rPr b="1" lang="en-US" sz="24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BEFORE</a:t>
              </a:r>
              <a:endParaRPr b="0" lang="en-US" sz="2400" spc="-1" strike="noStrike">
                <a:latin typeface="Arial"/>
              </a:endParaRPr>
            </a:p>
            <a:p>
              <a:pPr>
                <a:lnSpc>
                  <a:spcPct val="15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장연호</a:t>
              </a:r>
              <a:r>
                <a:rPr b="1" lang="en-US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, </a:t>
              </a: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강인우</a:t>
              </a:r>
              <a:r>
                <a:rPr b="1" lang="en-US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, </a:t>
              </a: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나승원</a:t>
              </a:r>
              <a:r>
                <a:rPr b="1" lang="en-US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, </a:t>
              </a: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문준웅 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0" name="TextBox 79"/>
            <p:cNvSpPr/>
            <p:nvPr/>
          </p:nvSpPr>
          <p:spPr>
            <a:xfrm>
              <a:off x="6824880" y="5121360"/>
              <a:ext cx="5157720" cy="45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50000"/>
                </a:lnSpc>
                <a:buNone/>
              </a:pPr>
              <a:r>
                <a:rPr b="1" lang="en-US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[</a:t>
              </a: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멘토</a:t>
              </a:r>
              <a:r>
                <a:rPr b="1" lang="en-US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] </a:t>
              </a: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이충현 </a:t>
              </a:r>
              <a:endParaRPr b="0" lang="en-US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그래픽 98" descr=""/>
          <p:cNvPicPr/>
          <p:nvPr/>
        </p:nvPicPr>
        <p:blipFill>
          <a:blip r:embed="rId1"/>
          <a:stretch/>
        </p:blipFill>
        <p:spPr>
          <a:xfrm>
            <a:off x="0" y="-70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88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89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390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391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92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393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5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396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선반에서 컵 </a:t>
              </a: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pick &amp; place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97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8" name="TextBox 15"/>
          <p:cNvSpPr/>
          <p:nvPr/>
        </p:nvSpPr>
        <p:spPr>
          <a:xfrm>
            <a:off x="8312400" y="854280"/>
            <a:ext cx="35028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4472c4"/>
                </a:solidFill>
                <a:latin typeface="맑은 고딕"/>
                <a:ea typeface="맑은 고딕"/>
              </a:rPr>
              <a:t>* </a:t>
            </a:r>
            <a:r>
              <a:rPr b="1" lang="ko-KR" sz="1400" spc="-100" strike="noStrike">
                <a:solidFill>
                  <a:srgbClr val="4472c4"/>
                </a:solidFill>
                <a:latin typeface="맑은 고딕"/>
                <a:ea typeface="맑은 고딕"/>
              </a:rPr>
              <a:t>결과 제시 ① 탐색적 분석 및 전처리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399" name="그림 34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-96120" y="191088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400" name="그림 7" descr=""/>
          <p:cNvPicPr/>
          <p:nvPr/>
        </p:nvPicPr>
        <p:blipFill>
          <a:blip r:embed="rId3"/>
          <a:stretch/>
        </p:blipFill>
        <p:spPr>
          <a:xfrm>
            <a:off x="657720" y="2344680"/>
            <a:ext cx="4056840" cy="4419000"/>
          </a:xfrm>
          <a:prstGeom prst="rect">
            <a:avLst/>
          </a:prstGeom>
          <a:ln w="0">
            <a:noFill/>
          </a:ln>
        </p:spPr>
      </p:pic>
      <p:pic>
        <p:nvPicPr>
          <p:cNvPr id="401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65360" y="2565000"/>
            <a:ext cx="6259680" cy="35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801" fill="hold"/>
                                        <p:tgtEl>
                                          <p:spTgt spid="4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8" restart="whenNotActive" nodeType="interactiveSeq" fill="hold">
                <p:stCondLst>
                  <p:cond delay="0" evt="onClick">
                    <p:tgtEl>
                      <p:spTgt spid="401"/>
                    </p:tgtEl>
                  </p:cond>
                </p:stCondLst>
                <p:childTnLst>
                  <p:par>
                    <p:cTn id="19" fill="hold">
                      <p:stCondLst>
                        <p:cond delay="0" evt="onClick">
                          <p:tgtEl>
                            <p:spTgt spid="401"/>
                          </p:tgtEl>
                        </p:cond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그래픽 98" descr=""/>
          <p:cNvPicPr/>
          <p:nvPr/>
        </p:nvPicPr>
        <p:blipFill>
          <a:blip r:embed="rId1"/>
          <a:stretch/>
        </p:blipFill>
        <p:spPr>
          <a:xfrm>
            <a:off x="0" y="-70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403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04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405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06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07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408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0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411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우유 따르기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12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3" name="TextBox 15"/>
          <p:cNvSpPr/>
          <p:nvPr/>
        </p:nvSpPr>
        <p:spPr>
          <a:xfrm>
            <a:off x="8312400" y="854280"/>
            <a:ext cx="35028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4472c4"/>
                </a:solidFill>
                <a:latin typeface="맑은 고딕"/>
                <a:ea typeface="맑은 고딕"/>
              </a:rPr>
              <a:t>* </a:t>
            </a:r>
            <a:r>
              <a:rPr b="1" lang="ko-KR" sz="1400" spc="-100" strike="noStrike">
                <a:solidFill>
                  <a:srgbClr val="4472c4"/>
                </a:solidFill>
                <a:latin typeface="맑은 고딕"/>
                <a:ea typeface="맑은 고딕"/>
              </a:rPr>
              <a:t>결과 제시 ① 탐색적 분석 및 전처리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414" name="그림 34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-96120" y="191088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415" name="그림 5" descr=""/>
          <p:cNvPicPr/>
          <p:nvPr/>
        </p:nvPicPr>
        <p:blipFill>
          <a:blip r:embed="rId3"/>
          <a:stretch/>
        </p:blipFill>
        <p:spPr>
          <a:xfrm>
            <a:off x="839520" y="2147040"/>
            <a:ext cx="4050000" cy="3852720"/>
          </a:xfrm>
          <a:prstGeom prst="rect">
            <a:avLst/>
          </a:prstGeom>
          <a:ln w="0">
            <a:noFill/>
          </a:ln>
        </p:spPr>
      </p:pic>
      <p:pic>
        <p:nvPicPr>
          <p:cNvPr id="416" name="그림 7" descr=""/>
          <p:cNvPicPr/>
          <p:nvPr/>
        </p:nvPicPr>
        <p:blipFill>
          <a:blip r:embed="rId4"/>
          <a:stretch/>
        </p:blipFill>
        <p:spPr>
          <a:xfrm>
            <a:off x="2876760" y="4458600"/>
            <a:ext cx="3685320" cy="2380680"/>
          </a:xfrm>
          <a:prstGeom prst="rect">
            <a:avLst/>
          </a:prstGeom>
          <a:ln w="0">
            <a:noFill/>
          </a:ln>
        </p:spPr>
      </p:pic>
      <p:pic>
        <p:nvPicPr>
          <p:cNvPr id="417" name="" descr="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82200" y="2320920"/>
            <a:ext cx="6259680" cy="35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400" fill="hold"/>
                                        <p:tgtEl>
                                          <p:spTgt spid="4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9" restart="whenNotActive" nodeType="interactiveSeq" fill="hold">
                <p:stCondLst>
                  <p:cond delay="0" evt="onClick">
                    <p:tgtEl>
                      <p:spTgt spid="417"/>
                    </p:tgtEl>
                  </p:cond>
                </p:stCondLst>
                <p:childTnLst>
                  <p:par>
                    <p:cTn id="30" fill="hold">
                      <p:stCondLst>
                        <p:cond delay="0" evt="onClick">
                          <p:tgtEl>
                            <p:spTgt spid="417"/>
                          </p:tgtEl>
                        </p:cond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그래픽 98" descr=""/>
          <p:cNvPicPr/>
          <p:nvPr/>
        </p:nvPicPr>
        <p:blipFill>
          <a:blip r:embed="rId1"/>
          <a:stretch/>
        </p:blipFill>
        <p:spPr>
          <a:xfrm>
            <a:off x="0" y="-35244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419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20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421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22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23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424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6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427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얼음 넣기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28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9" name="TextBox 15"/>
          <p:cNvSpPr/>
          <p:nvPr/>
        </p:nvSpPr>
        <p:spPr>
          <a:xfrm>
            <a:off x="8312400" y="854280"/>
            <a:ext cx="35028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4472c4"/>
                </a:solidFill>
                <a:latin typeface="맑은 고딕"/>
                <a:ea typeface="맑은 고딕"/>
              </a:rPr>
              <a:t>* </a:t>
            </a:r>
            <a:r>
              <a:rPr b="1" lang="ko-KR" sz="1400" spc="-100" strike="noStrike">
                <a:solidFill>
                  <a:srgbClr val="4472c4"/>
                </a:solidFill>
                <a:latin typeface="맑은 고딕"/>
                <a:ea typeface="맑은 고딕"/>
              </a:rPr>
              <a:t>결과 제시 ① 탐색적 분석 및 전처리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430" name="그림 34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-96120" y="191088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431" name="그림 6" descr=""/>
          <p:cNvPicPr/>
          <p:nvPr/>
        </p:nvPicPr>
        <p:blipFill>
          <a:blip r:embed="rId3"/>
          <a:stretch/>
        </p:blipFill>
        <p:spPr>
          <a:xfrm>
            <a:off x="534240" y="1932120"/>
            <a:ext cx="4048560" cy="4936320"/>
          </a:xfrm>
          <a:prstGeom prst="rect">
            <a:avLst/>
          </a:prstGeom>
          <a:ln w="0">
            <a:noFill/>
          </a:ln>
        </p:spPr>
      </p:pic>
      <p:pic>
        <p:nvPicPr>
          <p:cNvPr id="432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18120" y="2427120"/>
            <a:ext cx="6259680" cy="35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4200" fill="hold"/>
                                        <p:tgtEl>
                                          <p:spTgt spid="4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0" restart="whenNotActive" nodeType="interactiveSeq" fill="hold">
                <p:stCondLst>
                  <p:cond delay="0" evt="onClick">
                    <p:tgtEl>
                      <p:spTgt spid="432"/>
                    </p:tgtEl>
                  </p:cond>
                </p:stCondLst>
                <p:childTnLst>
                  <p:par>
                    <p:cTn id="41" fill="hold">
                      <p:stCondLst>
                        <p:cond delay="0" evt="onClick">
                          <p:tgtEl>
                            <p:spTgt spid="432"/>
                          </p:tgtEl>
                        </p:cond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4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그래픽 98" descr=""/>
          <p:cNvPicPr/>
          <p:nvPr/>
        </p:nvPicPr>
        <p:blipFill>
          <a:blip r:embed="rId1"/>
          <a:stretch/>
        </p:blipFill>
        <p:spPr>
          <a:xfrm>
            <a:off x="-92160" y="-70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434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35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436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37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38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439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1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442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음료 흔들기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43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4" name="TextBox 15"/>
          <p:cNvSpPr/>
          <p:nvPr/>
        </p:nvSpPr>
        <p:spPr>
          <a:xfrm>
            <a:off x="8312400" y="854280"/>
            <a:ext cx="35028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4472c4"/>
                </a:solidFill>
                <a:latin typeface="맑은 고딕"/>
                <a:ea typeface="맑은 고딕"/>
              </a:rPr>
              <a:t>* </a:t>
            </a:r>
            <a:r>
              <a:rPr b="1" lang="ko-KR" sz="1400" spc="-100" strike="noStrike">
                <a:solidFill>
                  <a:srgbClr val="4472c4"/>
                </a:solidFill>
                <a:latin typeface="맑은 고딕"/>
                <a:ea typeface="맑은 고딕"/>
              </a:rPr>
              <a:t>결과 제시 ① 탐색적 분석 및 전처리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445" name="그림 34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-96120" y="191088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446" name="그림 9" descr=""/>
          <p:cNvPicPr/>
          <p:nvPr/>
        </p:nvPicPr>
        <p:blipFill>
          <a:blip r:embed="rId3"/>
          <a:stretch/>
        </p:blipFill>
        <p:spPr>
          <a:xfrm>
            <a:off x="744840" y="2831400"/>
            <a:ext cx="4733280" cy="2799720"/>
          </a:xfrm>
          <a:prstGeom prst="rect">
            <a:avLst/>
          </a:prstGeom>
          <a:ln w="0">
            <a:noFill/>
          </a:ln>
        </p:spPr>
      </p:pic>
      <p:pic>
        <p:nvPicPr>
          <p:cNvPr id="447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78840" y="2565000"/>
            <a:ext cx="6259680" cy="35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5366" fill="hold"/>
                                        <p:tgtEl>
                                          <p:spTgt spid="4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51" restart="whenNotActive" nodeType="interactiveSeq" fill="hold">
                <p:stCondLst>
                  <p:cond delay="0" evt="onClick">
                    <p:tgtEl>
                      <p:spTgt spid="447"/>
                    </p:tgtEl>
                  </p:cond>
                </p:stCondLst>
                <p:childTnLst>
                  <p:par>
                    <p:cTn id="52" fill="hold">
                      <p:stCondLst>
                        <p:cond delay="0" evt="onClick">
                          <p:tgtEl>
                            <p:spTgt spid="447"/>
                          </p:tgtEl>
                        </p:cond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4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그래픽 98" descr=""/>
          <p:cNvPicPr/>
          <p:nvPr/>
        </p:nvPicPr>
        <p:blipFill>
          <a:blip r:embed="rId1"/>
          <a:stretch/>
        </p:blipFill>
        <p:spPr>
          <a:xfrm>
            <a:off x="-92160" y="-70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449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50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451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52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53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454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6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457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서빙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58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9" name="TextBox 15"/>
          <p:cNvSpPr/>
          <p:nvPr/>
        </p:nvSpPr>
        <p:spPr>
          <a:xfrm>
            <a:off x="8312400" y="854280"/>
            <a:ext cx="35028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4472c4"/>
                </a:solidFill>
                <a:latin typeface="맑은 고딕"/>
                <a:ea typeface="맑은 고딕"/>
              </a:rPr>
              <a:t>* </a:t>
            </a:r>
            <a:r>
              <a:rPr b="1" lang="ko-KR" sz="1400" spc="-100" strike="noStrike">
                <a:solidFill>
                  <a:srgbClr val="4472c4"/>
                </a:solidFill>
                <a:latin typeface="맑은 고딕"/>
                <a:ea typeface="맑은 고딕"/>
              </a:rPr>
              <a:t>결과 제시 ① 탐색적 분석 및 전처리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460" name="그림 34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-96120" y="191088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461" name="그림 7" descr=""/>
          <p:cNvPicPr/>
          <p:nvPr/>
        </p:nvPicPr>
        <p:blipFill>
          <a:blip r:embed="rId3"/>
          <a:stretch/>
        </p:blipFill>
        <p:spPr>
          <a:xfrm>
            <a:off x="376200" y="2186280"/>
            <a:ext cx="4361760" cy="3666240"/>
          </a:xfrm>
          <a:prstGeom prst="rect">
            <a:avLst/>
          </a:prstGeom>
          <a:ln w="0">
            <a:noFill/>
          </a:ln>
        </p:spPr>
      </p:pic>
      <p:pic>
        <p:nvPicPr>
          <p:cNvPr id="462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47880" y="2200320"/>
            <a:ext cx="6259680" cy="35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" dur="indefinite" restart="never" nodeType="tmRoot">
          <p:childTnLst>
            <p:seq>
              <p:cTn id="57" dur="indefinite" nodeType="mainSeq">
                <p:childTnLst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4533" fill="hold"/>
                                        <p:tgtEl>
                                          <p:spTgt spid="4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2" restart="whenNotActive" nodeType="interactiveSeq" fill="hold">
                <p:stCondLst>
                  <p:cond delay="0" evt="onClick">
                    <p:tgtEl>
                      <p:spTgt spid="462"/>
                    </p:tgtEl>
                  </p:cond>
                </p:stCondLst>
                <p:childTnLst>
                  <p:par>
                    <p:cTn id="63" fill="hold">
                      <p:stCondLst>
                        <p:cond delay="0" evt="onClick">
                          <p:tgtEl>
                            <p:spTgt spid="462"/>
                          </p:tgtEl>
                        </p:cond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4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그래픽 60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464" name="그래픽 55" descr=""/>
          <p:cNvPicPr/>
          <p:nvPr/>
        </p:nvPicPr>
        <p:blipFill>
          <a:blip r:embed="rId2"/>
          <a:srcRect l="0" t="0" r="2092" b="22186"/>
          <a:stretch/>
        </p:blipFill>
        <p:spPr>
          <a:xfrm rot="16200000">
            <a:off x="10645200" y="3135960"/>
            <a:ext cx="2550240" cy="541080"/>
          </a:xfrm>
          <a:prstGeom prst="rect">
            <a:avLst/>
          </a:prstGeom>
          <a:ln w="0">
            <a:noFill/>
          </a:ln>
        </p:spPr>
      </p:pic>
      <p:pic>
        <p:nvPicPr>
          <p:cNvPr id="465" name="그래픽 53" descr=""/>
          <p:cNvPicPr/>
          <p:nvPr/>
        </p:nvPicPr>
        <p:blipFill>
          <a:blip r:embed="rId3"/>
          <a:srcRect l="0" t="5757" r="51762" b="0"/>
          <a:stretch/>
        </p:blipFill>
        <p:spPr>
          <a:xfrm rot="10800000">
            <a:off x="720" y="5284800"/>
            <a:ext cx="1368720" cy="1573200"/>
          </a:xfrm>
          <a:prstGeom prst="rect">
            <a:avLst/>
          </a:prstGeom>
          <a:ln w="0">
            <a:noFill/>
          </a:ln>
        </p:spPr>
      </p:pic>
      <p:sp>
        <p:nvSpPr>
          <p:cNvPr id="466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7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468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69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자체 평가 및 개선점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70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05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471" name="그림 34" descr="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720" y="2130840"/>
            <a:ext cx="12191400" cy="232920"/>
          </a:xfrm>
          <a:prstGeom prst="rect">
            <a:avLst/>
          </a:prstGeom>
          <a:ln w="0">
            <a:noFill/>
          </a:ln>
        </p:spPr>
      </p:pic>
      <p:grpSp>
        <p:nvGrpSpPr>
          <p:cNvPr id="472" name="그룹 4"/>
          <p:cNvGrpSpPr/>
          <p:nvPr/>
        </p:nvGrpSpPr>
        <p:grpSpPr>
          <a:xfrm>
            <a:off x="541800" y="1430280"/>
            <a:ext cx="11107800" cy="638280"/>
            <a:chOff x="541800" y="1430280"/>
            <a:chExt cx="11107800" cy="638280"/>
          </a:xfrm>
        </p:grpSpPr>
        <p:sp>
          <p:nvSpPr>
            <p:cNvPr id="473" name="TextBox 23"/>
            <p:cNvSpPr/>
            <p:nvPr/>
          </p:nvSpPr>
          <p:spPr>
            <a:xfrm>
              <a:off x="743760" y="1430280"/>
              <a:ext cx="109058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프로젝트 결과물에 대한 프로젝트 </a:t>
              </a:r>
              <a:r>
                <a:rPr b="1" lang="ko-KR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기획 의도와의 부합 정도 </a:t>
              </a:r>
              <a:r>
                <a:rPr b="0" lang="ko-KR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및 </a:t>
              </a:r>
              <a:r>
                <a:rPr b="1" lang="ko-KR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실무 활용 가능 정도</a:t>
              </a:r>
              <a:r>
                <a:rPr b="0" lang="en-US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, </a:t>
              </a:r>
              <a:r>
                <a:rPr b="1" lang="ko-KR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달성도</a:t>
              </a:r>
              <a:r>
                <a:rPr b="0" lang="en-US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, </a:t>
              </a:r>
              <a:r>
                <a:rPr b="1" lang="ko-KR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완성도</a:t>
              </a:r>
              <a:r>
                <a:rPr b="0" lang="en-US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 등</a:t>
              </a:r>
              <a:br>
                <a:rPr sz="1800"/>
              </a:br>
              <a:r>
                <a:rPr b="1" lang="ko-KR" sz="1800" spc="-1" strike="noStrike">
                  <a:solidFill>
                    <a:srgbClr val="3378c8"/>
                  </a:solidFill>
                  <a:latin typeface="Arial"/>
                  <a:ea typeface="DejaVu Sans"/>
                </a:rPr>
                <a:t>훈련생의 자체적인 평가 의견과 느낀</a:t>
              </a:r>
              <a:r>
                <a:rPr b="0" lang="en-US" sz="1800" spc="-1" strike="noStrike">
                  <a:solidFill>
                    <a:srgbClr val="3378c8"/>
                  </a:solidFill>
                  <a:latin typeface="Arial"/>
                  <a:ea typeface="DejaVu Sans"/>
                </a:rPr>
                <a:t> </a:t>
              </a:r>
              <a:r>
                <a:rPr b="1" lang="ko-KR" sz="1800" spc="-1" strike="noStrike">
                  <a:solidFill>
                    <a:srgbClr val="3378c8"/>
                  </a:solidFill>
                  <a:latin typeface="Arial"/>
                  <a:ea typeface="DejaVu Sans"/>
                </a:rPr>
                <a:t>점</a:t>
              </a:r>
              <a:r>
                <a:rPr b="0" lang="ko-KR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을 작성한다</a:t>
              </a:r>
              <a:r>
                <a:rPr b="0" lang="en-US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.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74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5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7" name="그룹 7"/>
          <p:cNvGrpSpPr/>
          <p:nvPr/>
        </p:nvGrpSpPr>
        <p:grpSpPr>
          <a:xfrm>
            <a:off x="541800" y="2323800"/>
            <a:ext cx="5363280" cy="4009680"/>
            <a:chOff x="541800" y="2323800"/>
            <a:chExt cx="5363280" cy="4009680"/>
          </a:xfrm>
        </p:grpSpPr>
        <p:sp>
          <p:nvSpPr>
            <p:cNvPr id="478" name="사각형: 둥근 모서리 11"/>
            <p:cNvSpPr/>
            <p:nvPr/>
          </p:nvSpPr>
          <p:spPr>
            <a:xfrm>
              <a:off x="541800" y="2323800"/>
              <a:ext cx="5363280" cy="400968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algn="ctr" blurRad="63360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9" name="직사각형 19"/>
            <p:cNvSpPr/>
            <p:nvPr/>
          </p:nvSpPr>
          <p:spPr>
            <a:xfrm rot="5400000">
              <a:off x="3116880" y="211320"/>
              <a:ext cx="214560" cy="443916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TextBox 39"/>
            <p:cNvSpPr/>
            <p:nvPr/>
          </p:nvSpPr>
          <p:spPr>
            <a:xfrm>
              <a:off x="735840" y="2939760"/>
              <a:ext cx="5051160" cy="418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20000"/>
                </a:lnSpc>
                <a:buNone/>
              </a:pPr>
              <a:r>
                <a:rPr b="0" lang="ko-KR" sz="1800" spc="-1" strike="noStrike">
                  <a:solidFill>
                    <a:srgbClr val="3b3838"/>
                  </a:solidFill>
                  <a:latin typeface="Arial"/>
                  <a:ea typeface="DejaVu Sans"/>
                </a:rPr>
                <a:t>사전 기획대비 달성도 </a:t>
              </a:r>
              <a:r>
                <a:rPr b="0" lang="en-US" sz="1800" spc="-1" strike="noStrike">
                  <a:solidFill>
                    <a:srgbClr val="3b3838"/>
                  </a:solidFill>
                  <a:latin typeface="Arial"/>
                  <a:ea typeface="DejaVu Sans"/>
                </a:rPr>
                <a:t>: 9</a:t>
              </a:r>
              <a:r>
                <a:rPr b="0" lang="ko-KR" sz="1800" spc="-1" strike="noStrike">
                  <a:solidFill>
                    <a:srgbClr val="3b3838"/>
                  </a:solidFill>
                  <a:latin typeface="Arial"/>
                  <a:ea typeface="DejaVu Sans"/>
                </a:rPr>
                <a:t>점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81" name="그룹 15"/>
          <p:cNvGrpSpPr/>
          <p:nvPr/>
        </p:nvGrpSpPr>
        <p:grpSpPr>
          <a:xfrm>
            <a:off x="6271920" y="2364480"/>
            <a:ext cx="5363280" cy="3907800"/>
            <a:chOff x="6271920" y="2364480"/>
            <a:chExt cx="5363280" cy="3907800"/>
          </a:xfrm>
        </p:grpSpPr>
        <p:sp>
          <p:nvSpPr>
            <p:cNvPr id="482" name="사각형: 둥근 모서리 16"/>
            <p:cNvSpPr/>
            <p:nvPr/>
          </p:nvSpPr>
          <p:spPr>
            <a:xfrm>
              <a:off x="6271920" y="2364480"/>
              <a:ext cx="5363280" cy="390780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algn="ctr" blurRad="63360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3" name="직사각형 45"/>
            <p:cNvSpPr/>
            <p:nvPr/>
          </p:nvSpPr>
          <p:spPr>
            <a:xfrm rot="5400000">
              <a:off x="8849880" y="249120"/>
              <a:ext cx="208800" cy="4439160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4" name="TextBox 50"/>
            <p:cNvSpPr/>
            <p:nvPr/>
          </p:nvSpPr>
          <p:spPr>
            <a:xfrm>
              <a:off x="6642360" y="2806920"/>
              <a:ext cx="4622040" cy="2425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20000"/>
                </a:lnSpc>
                <a:buNone/>
              </a:pPr>
              <a:r>
                <a:rPr b="1" lang="ko-KR" sz="1600" spc="-1" strike="noStrike">
                  <a:solidFill>
                    <a:srgbClr val="3b3838"/>
                  </a:solidFill>
                  <a:latin typeface="Arial"/>
                  <a:ea typeface="DejaVu Sans"/>
                </a:rPr>
                <a:t>경험한 성과</a:t>
              </a: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  <a:buNone/>
              </a:pP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  <a:buNone/>
              </a:pP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  <a:buNone/>
              </a:pPr>
              <a:endParaRPr b="0" lang="en-US" sz="1600" spc="-1" strike="noStrike">
                <a:latin typeface="Arial"/>
              </a:endParaRPr>
            </a:p>
            <a:p>
              <a:pPr algn="ctr">
                <a:lnSpc>
                  <a:spcPct val="120000"/>
                </a:lnSpc>
                <a:buNone/>
              </a:pPr>
              <a:r>
                <a:rPr b="1" lang="ko-KR" sz="1600" spc="-1" strike="noStrike">
                  <a:solidFill>
                    <a:srgbClr val="3b3838"/>
                  </a:solidFill>
                  <a:latin typeface="Arial"/>
                  <a:ea typeface="DejaVu Sans"/>
                </a:rPr>
                <a:t>실제 산업 현장에서 적용 가능한 자동화 시스템 설계 경험을 쌓을 수 있는 경험 이였으며 </a:t>
              </a:r>
              <a:r>
                <a:rPr b="1" lang="en-US" sz="1600" spc="-1" strike="noStrike">
                  <a:solidFill>
                    <a:srgbClr val="3b3838"/>
                  </a:solidFill>
                  <a:latin typeface="Arial"/>
                  <a:ea typeface="DejaVu Sans"/>
                </a:rPr>
                <a:t>, </a:t>
              </a:r>
              <a:r>
                <a:rPr b="1" lang="ko-KR" sz="1600" spc="-1" strike="noStrike">
                  <a:solidFill>
                    <a:srgbClr val="3b3838"/>
                  </a:solidFill>
                  <a:latin typeface="Arial"/>
                  <a:ea typeface="DejaVu Sans"/>
                </a:rPr>
                <a:t>프로젝트에서 협업의 중요성과 문제 해결 과정에서의  </a:t>
              </a:r>
              <a:r>
                <a:rPr b="1" lang="ko-KR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커뮤니케이션 스킬을 향상 시킬 수 있었습니다</a:t>
              </a:r>
              <a:endParaRPr b="0" lang="en-US" sz="1600" spc="-1" strike="noStrike">
                <a:latin typeface="Arial"/>
              </a:endParaRPr>
            </a:p>
          </p:txBody>
        </p:sp>
      </p:grpSp>
      <p:pic>
        <p:nvPicPr>
          <p:cNvPr id="485" name="그래픽 57" descr=""/>
          <p:cNvPicPr/>
          <p:nvPr/>
        </p:nvPicPr>
        <p:blipFill>
          <a:blip r:embed="rId5"/>
          <a:stretch/>
        </p:blipFill>
        <p:spPr>
          <a:xfrm rot="1800000">
            <a:off x="377640" y="4326840"/>
            <a:ext cx="137520" cy="137520"/>
          </a:xfrm>
          <a:prstGeom prst="rect">
            <a:avLst/>
          </a:prstGeom>
          <a:ln w="0">
            <a:noFill/>
          </a:ln>
        </p:spPr>
      </p:pic>
      <p:sp>
        <p:nvSpPr>
          <p:cNvPr id="486" name="TextBox 17"/>
          <p:cNvSpPr/>
          <p:nvPr/>
        </p:nvSpPr>
        <p:spPr>
          <a:xfrm>
            <a:off x="745560" y="2595600"/>
            <a:ext cx="505116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20000"/>
              </a:lnSpc>
              <a:buNone/>
            </a:pPr>
            <a:r>
              <a:rPr b="0" lang="ko-KR" sz="1800" spc="-1" strike="noStrike">
                <a:solidFill>
                  <a:srgbClr val="3b3838"/>
                </a:solidFill>
                <a:latin typeface="Arial"/>
                <a:ea typeface="DejaVu Sans"/>
              </a:rPr>
              <a:t>자체 피드백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7" name="TextBox 18"/>
          <p:cNvSpPr/>
          <p:nvPr/>
        </p:nvSpPr>
        <p:spPr>
          <a:xfrm>
            <a:off x="592560" y="3404160"/>
            <a:ext cx="5051160" cy="272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2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여러 모션을 반영해 로봇팔의 이동 경로를 최적화했고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기획했던 동작 시나리오 대부분을 구현할 수 있었습니다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br>
              <a:rPr sz="1800"/>
            </a:br>
            <a:r>
              <a:rPr b="1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특히 픽업부터 서빙까지 동작 흐름을 자연스럽게 연결한 점이 성과였습니다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br>
              <a:rPr sz="1800"/>
            </a:br>
            <a:r>
              <a:rPr b="1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다만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작업 공간의 물리적 제약으로 인해 다중 컵 적재 기능은 완전하게 구현되지 못했습니다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br>
              <a:rPr sz="1800"/>
            </a:br>
            <a:r>
              <a:rPr b="1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향후 환경에 맞춘 구조 보완이 필요한 부분입니다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그래픽 60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489" name="그래픽 55" descr=""/>
          <p:cNvPicPr/>
          <p:nvPr/>
        </p:nvPicPr>
        <p:blipFill>
          <a:blip r:embed="rId2"/>
          <a:srcRect l="0" t="0" r="2092" b="22186"/>
          <a:stretch/>
        </p:blipFill>
        <p:spPr>
          <a:xfrm rot="16200000">
            <a:off x="10645200" y="3135960"/>
            <a:ext cx="2550240" cy="541080"/>
          </a:xfrm>
          <a:prstGeom prst="rect">
            <a:avLst/>
          </a:prstGeom>
          <a:ln w="0">
            <a:noFill/>
          </a:ln>
        </p:spPr>
      </p:pic>
      <p:pic>
        <p:nvPicPr>
          <p:cNvPr id="490" name="그래픽 53" descr=""/>
          <p:cNvPicPr/>
          <p:nvPr/>
        </p:nvPicPr>
        <p:blipFill>
          <a:blip r:embed="rId3"/>
          <a:srcRect l="0" t="5757" r="51762" b="0"/>
          <a:stretch/>
        </p:blipFill>
        <p:spPr>
          <a:xfrm rot="10800000">
            <a:off x="720" y="5284800"/>
            <a:ext cx="1368720" cy="1573200"/>
          </a:xfrm>
          <a:prstGeom prst="rect">
            <a:avLst/>
          </a:prstGeom>
          <a:ln w="0">
            <a:noFill/>
          </a:ln>
        </p:spPr>
      </p:pic>
      <p:sp>
        <p:nvSpPr>
          <p:cNvPr id="491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92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493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494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495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05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496" name="그림 34" descr="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720" y="2130840"/>
            <a:ext cx="12191400" cy="232920"/>
          </a:xfrm>
          <a:prstGeom prst="rect">
            <a:avLst/>
          </a:prstGeom>
          <a:ln w="0">
            <a:noFill/>
          </a:ln>
        </p:spPr>
      </p:pic>
      <p:grpSp>
        <p:nvGrpSpPr>
          <p:cNvPr id="497" name="그룹 4"/>
          <p:cNvGrpSpPr/>
          <p:nvPr/>
        </p:nvGrpSpPr>
        <p:grpSpPr>
          <a:xfrm>
            <a:off x="541800" y="1430280"/>
            <a:ext cx="11107800" cy="363960"/>
            <a:chOff x="541800" y="1430280"/>
            <a:chExt cx="11107800" cy="363960"/>
          </a:xfrm>
        </p:grpSpPr>
        <p:sp>
          <p:nvSpPr>
            <p:cNvPr id="498" name="TextBox 23"/>
            <p:cNvSpPr/>
            <p:nvPr/>
          </p:nvSpPr>
          <p:spPr>
            <a:xfrm>
              <a:off x="743760" y="1430280"/>
              <a:ext cx="109058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404040"/>
                  </a:solidFill>
                  <a:latin typeface="Arial"/>
                  <a:ea typeface="DejaVu Sans"/>
                </a:rPr>
                <a:t>개선 방안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99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0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TextBox 5"/>
          <p:cNvSpPr/>
          <p:nvPr/>
        </p:nvSpPr>
        <p:spPr>
          <a:xfrm>
            <a:off x="1235520" y="2457000"/>
            <a:ext cx="547200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커피 제조 공정 추가를 통한 메뉴 다양화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비전 인식 알고리즘 도입을 통한 물체인식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다인 동시 주문 처리기능 확장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예기치 않은 상황 발생 시 알림 기능 확장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DB</a:t>
            </a: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연동을 통한 제고관리기능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자가 세척 시나리오를 통한 위생 관리 로직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21" descr=""/>
          <p:cNvPicPr/>
          <p:nvPr/>
        </p:nvPicPr>
        <p:blipFill>
          <a:blip r:embed="rId1"/>
          <a:stretch/>
        </p:blipFill>
        <p:spPr>
          <a:xfrm>
            <a:off x="0" y="6336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62" name="그래픽 37" descr=""/>
          <p:cNvPicPr/>
          <p:nvPr/>
        </p:nvPicPr>
        <p:blipFill>
          <a:blip r:embed="rId2"/>
          <a:srcRect l="0" t="0" r="27518" b="23904"/>
          <a:stretch/>
        </p:blipFill>
        <p:spPr>
          <a:xfrm flipH="1" rot="10800000">
            <a:off x="7545960" y="720"/>
            <a:ext cx="4645080" cy="3295800"/>
          </a:xfrm>
          <a:prstGeom prst="rect">
            <a:avLst/>
          </a:prstGeom>
          <a:ln w="0">
            <a:noFill/>
          </a:ln>
        </p:spPr>
      </p:pic>
      <p:grpSp>
        <p:nvGrpSpPr>
          <p:cNvPr id="63" name="그룹 1"/>
          <p:cNvGrpSpPr/>
          <p:nvPr/>
        </p:nvGrpSpPr>
        <p:grpSpPr>
          <a:xfrm>
            <a:off x="870840" y="519120"/>
            <a:ext cx="2256120" cy="1259280"/>
            <a:chOff x="870840" y="519120"/>
            <a:chExt cx="2256120" cy="1259280"/>
          </a:xfrm>
        </p:grpSpPr>
        <p:sp>
          <p:nvSpPr>
            <p:cNvPr id="64" name="TextBox 14"/>
            <p:cNvSpPr/>
            <p:nvPr/>
          </p:nvSpPr>
          <p:spPr>
            <a:xfrm>
              <a:off x="875520" y="957600"/>
              <a:ext cx="2251440" cy="82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4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목 차</a:t>
              </a:r>
              <a:endParaRPr b="0" lang="en-US" sz="4800" spc="-1" strike="noStrike">
                <a:latin typeface="Arial"/>
              </a:endParaRPr>
            </a:p>
          </p:txBody>
        </p:sp>
        <p:sp>
          <p:nvSpPr>
            <p:cNvPr id="65" name="TextBox 26"/>
            <p:cNvSpPr/>
            <p:nvPr/>
          </p:nvSpPr>
          <p:spPr>
            <a:xfrm>
              <a:off x="870840" y="519120"/>
              <a:ext cx="225144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6" name="그룹 2"/>
          <p:cNvGrpSpPr/>
          <p:nvPr/>
        </p:nvGrpSpPr>
        <p:grpSpPr>
          <a:xfrm>
            <a:off x="6242040" y="2376000"/>
            <a:ext cx="4444200" cy="577080"/>
            <a:chOff x="6242040" y="2376000"/>
            <a:chExt cx="4444200" cy="577080"/>
          </a:xfrm>
        </p:grpSpPr>
        <p:sp>
          <p:nvSpPr>
            <p:cNvPr id="67" name="TextBox 16"/>
            <p:cNvSpPr/>
            <p:nvPr/>
          </p:nvSpPr>
          <p:spPr>
            <a:xfrm>
              <a:off x="7013880" y="2514600"/>
              <a:ext cx="367236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8" name="TextBox 28"/>
            <p:cNvSpPr/>
            <p:nvPr/>
          </p:nvSpPr>
          <p:spPr>
            <a:xfrm>
              <a:off x="6242040" y="2376000"/>
              <a:ext cx="7470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01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69" name="그룹 3"/>
          <p:cNvGrpSpPr/>
          <p:nvPr/>
        </p:nvGrpSpPr>
        <p:grpSpPr>
          <a:xfrm>
            <a:off x="6242040" y="3175560"/>
            <a:ext cx="3976200" cy="577080"/>
            <a:chOff x="6242040" y="3175560"/>
            <a:chExt cx="3976200" cy="577080"/>
          </a:xfrm>
        </p:grpSpPr>
        <p:sp>
          <p:nvSpPr>
            <p:cNvPr id="70" name="TextBox 17"/>
            <p:cNvSpPr/>
            <p:nvPr/>
          </p:nvSpPr>
          <p:spPr>
            <a:xfrm>
              <a:off x="7013880" y="3315600"/>
              <a:ext cx="320436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팀 구성 및 역할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71" name="TextBox 29"/>
            <p:cNvSpPr/>
            <p:nvPr/>
          </p:nvSpPr>
          <p:spPr>
            <a:xfrm>
              <a:off x="6242040" y="3175560"/>
              <a:ext cx="76392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02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72" name="그룹 4"/>
          <p:cNvGrpSpPr/>
          <p:nvPr/>
        </p:nvGrpSpPr>
        <p:grpSpPr>
          <a:xfrm>
            <a:off x="6242040" y="3974760"/>
            <a:ext cx="4185000" cy="577080"/>
            <a:chOff x="6242040" y="3974760"/>
            <a:chExt cx="4185000" cy="577080"/>
          </a:xfrm>
        </p:grpSpPr>
        <p:sp>
          <p:nvSpPr>
            <p:cNvPr id="73" name="TextBox 18"/>
            <p:cNvSpPr/>
            <p:nvPr/>
          </p:nvSpPr>
          <p:spPr>
            <a:xfrm>
              <a:off x="7013880" y="4116600"/>
              <a:ext cx="341316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74" name="TextBox 30"/>
            <p:cNvSpPr/>
            <p:nvPr/>
          </p:nvSpPr>
          <p:spPr>
            <a:xfrm>
              <a:off x="6242040" y="3974760"/>
              <a:ext cx="76392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03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75" name="그룹 6"/>
          <p:cNvGrpSpPr/>
          <p:nvPr/>
        </p:nvGrpSpPr>
        <p:grpSpPr>
          <a:xfrm>
            <a:off x="6242040" y="4773960"/>
            <a:ext cx="3255840" cy="577080"/>
            <a:chOff x="6242040" y="4773960"/>
            <a:chExt cx="3255840" cy="577080"/>
          </a:xfrm>
        </p:grpSpPr>
        <p:sp>
          <p:nvSpPr>
            <p:cNvPr id="76" name="TextBox 19"/>
            <p:cNvSpPr/>
            <p:nvPr/>
          </p:nvSpPr>
          <p:spPr>
            <a:xfrm>
              <a:off x="7013880" y="4917960"/>
              <a:ext cx="248400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77" name="TextBox 31"/>
            <p:cNvSpPr/>
            <p:nvPr/>
          </p:nvSpPr>
          <p:spPr>
            <a:xfrm>
              <a:off x="6242040" y="4773960"/>
              <a:ext cx="76392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04</a:t>
              </a:r>
              <a:endParaRPr b="0" lang="en-US" sz="3200" spc="-1" strike="noStrike">
                <a:latin typeface="Arial"/>
              </a:endParaRPr>
            </a:p>
          </p:txBody>
        </p:sp>
      </p:grpSp>
      <p:grpSp>
        <p:nvGrpSpPr>
          <p:cNvPr id="78" name="그룹 7"/>
          <p:cNvGrpSpPr/>
          <p:nvPr/>
        </p:nvGrpSpPr>
        <p:grpSpPr>
          <a:xfrm>
            <a:off x="6242040" y="5573160"/>
            <a:ext cx="3976200" cy="577080"/>
            <a:chOff x="6242040" y="5573160"/>
            <a:chExt cx="3976200" cy="577080"/>
          </a:xfrm>
        </p:grpSpPr>
        <p:sp>
          <p:nvSpPr>
            <p:cNvPr id="79" name="TextBox 20"/>
            <p:cNvSpPr/>
            <p:nvPr/>
          </p:nvSpPr>
          <p:spPr>
            <a:xfrm>
              <a:off x="7013880" y="5718960"/>
              <a:ext cx="3204360" cy="304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0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자체 평가 의견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80" name="TextBox 32"/>
            <p:cNvSpPr/>
            <p:nvPr/>
          </p:nvSpPr>
          <p:spPr>
            <a:xfrm>
              <a:off x="6242040" y="5573160"/>
              <a:ext cx="76392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3378c8">
                      <a:alpha val="50000"/>
                    </a:srgbClr>
                  </a:solidFill>
                  <a:latin typeface="세방고딕 Bold"/>
                  <a:ea typeface="세방고딕 Bold"/>
                </a:rPr>
                <a:t>05</a:t>
              </a:r>
              <a:endParaRPr b="0" lang="en-US" sz="3200" spc="-1" strike="noStrike">
                <a:latin typeface="Arial"/>
              </a:endParaRPr>
            </a:p>
          </p:txBody>
        </p:sp>
      </p:grpSp>
      <p:sp>
        <p:nvSpPr>
          <p:cNvPr id="81" name="TextBox 15"/>
          <p:cNvSpPr/>
          <p:nvPr/>
        </p:nvSpPr>
        <p:spPr>
          <a:xfrm>
            <a:off x="0" y="674388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그래픽 41" descr=""/>
          <p:cNvPicPr/>
          <p:nvPr/>
        </p:nvPicPr>
        <p:blipFill>
          <a:blip r:embed="rId3"/>
          <a:stretch/>
        </p:blipFill>
        <p:spPr>
          <a:xfrm>
            <a:off x="-1042560" y="4289040"/>
            <a:ext cx="142200" cy="142200"/>
          </a:xfrm>
          <a:prstGeom prst="rect">
            <a:avLst/>
          </a:prstGeom>
          <a:ln w="0">
            <a:noFill/>
          </a:ln>
        </p:spPr>
      </p:pic>
      <p:pic>
        <p:nvPicPr>
          <p:cNvPr id="83" name="그래픽 49" descr=""/>
          <p:cNvPicPr/>
          <p:nvPr/>
        </p:nvPicPr>
        <p:blipFill>
          <a:blip r:embed="rId4"/>
          <a:stretch/>
        </p:blipFill>
        <p:spPr>
          <a:xfrm>
            <a:off x="11072880" y="1555200"/>
            <a:ext cx="232560" cy="232560"/>
          </a:xfrm>
          <a:prstGeom prst="rect">
            <a:avLst/>
          </a:prstGeom>
          <a:ln w="0">
            <a:noFill/>
          </a:ln>
        </p:spPr>
      </p:pic>
      <p:pic>
        <p:nvPicPr>
          <p:cNvPr id="84" name="그래픽 51" descr=""/>
          <p:cNvPicPr/>
          <p:nvPr/>
        </p:nvPicPr>
        <p:blipFill>
          <a:blip r:embed="rId5"/>
          <a:stretch/>
        </p:blipFill>
        <p:spPr>
          <a:xfrm rot="2700000">
            <a:off x="11933280" y="302040"/>
            <a:ext cx="343080" cy="343080"/>
          </a:xfrm>
          <a:prstGeom prst="rect">
            <a:avLst/>
          </a:prstGeom>
          <a:ln w="0">
            <a:noFill/>
          </a:ln>
        </p:spPr>
      </p:pic>
      <p:grpSp>
        <p:nvGrpSpPr>
          <p:cNvPr id="85" name="그룹 8"/>
          <p:cNvGrpSpPr/>
          <p:nvPr/>
        </p:nvGrpSpPr>
        <p:grpSpPr>
          <a:xfrm>
            <a:off x="296640" y="1043280"/>
            <a:ext cx="6160320" cy="4370760"/>
            <a:chOff x="296640" y="1043280"/>
            <a:chExt cx="6160320" cy="4370760"/>
          </a:xfrm>
        </p:grpSpPr>
        <p:pic>
          <p:nvPicPr>
            <p:cNvPr id="86" name="그래픽 24" descr=""/>
            <p:cNvPicPr/>
            <p:nvPr/>
          </p:nvPicPr>
          <p:blipFill>
            <a:blip r:embed="rId6"/>
            <a:stretch/>
          </p:blipFill>
          <p:spPr>
            <a:xfrm>
              <a:off x="346320" y="1043280"/>
              <a:ext cx="6110640" cy="343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7" name="그래픽 39" descr=""/>
            <p:cNvPicPr/>
            <p:nvPr/>
          </p:nvPicPr>
          <p:blipFill>
            <a:blip r:embed="rId7"/>
            <a:stretch/>
          </p:blipFill>
          <p:spPr>
            <a:xfrm>
              <a:off x="3709440" y="5176800"/>
              <a:ext cx="237240" cy="23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8" name="그래픽 45" descr=""/>
            <p:cNvPicPr/>
            <p:nvPr/>
          </p:nvPicPr>
          <p:blipFill>
            <a:blip r:embed="rId8"/>
            <a:stretch/>
          </p:blipFill>
          <p:spPr>
            <a:xfrm>
              <a:off x="4538160" y="4298400"/>
              <a:ext cx="106200" cy="106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그래픽 47" descr=""/>
            <p:cNvPicPr/>
            <p:nvPr/>
          </p:nvPicPr>
          <p:blipFill>
            <a:blip r:embed="rId9"/>
            <a:stretch/>
          </p:blipFill>
          <p:spPr>
            <a:xfrm>
              <a:off x="1203480" y="2752200"/>
              <a:ext cx="319680" cy="319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그래픽 53" descr=""/>
            <p:cNvPicPr/>
            <p:nvPr/>
          </p:nvPicPr>
          <p:blipFill>
            <a:blip r:embed="rId10"/>
            <a:stretch/>
          </p:blipFill>
          <p:spPr>
            <a:xfrm>
              <a:off x="296640" y="1824480"/>
              <a:ext cx="319680" cy="3034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그래픽 16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92" name="사각형: 둥근 한쪽 모서리 17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3" name="그룹 19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94" name="TextBox 21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95" name="TextBox 22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개요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96" name="TextBox 24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01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97" name="그림 25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sp>
        <p:nvSpPr>
          <p:cNvPr id="98" name="TextBox 30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TextBox 31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그래픽 37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101" name="그래픽 76" descr=""/>
          <p:cNvPicPr/>
          <p:nvPr/>
        </p:nvPicPr>
        <p:blipFill>
          <a:blip r:embed="rId4"/>
          <a:stretch/>
        </p:blipFill>
        <p:spPr>
          <a:xfrm rot="21165600">
            <a:off x="8620920" y="4761360"/>
            <a:ext cx="3709800" cy="1868760"/>
          </a:xfrm>
          <a:prstGeom prst="rect">
            <a:avLst/>
          </a:prstGeom>
          <a:ln w="0">
            <a:noFill/>
          </a:ln>
        </p:spPr>
      </p:pic>
      <p:pic>
        <p:nvPicPr>
          <p:cNvPr id="102" name="그래픽 1" descr=""/>
          <p:cNvPicPr/>
          <p:nvPr/>
        </p:nvPicPr>
        <p:blipFill>
          <a:blip r:embed="rId5"/>
          <a:stretch/>
        </p:blipFill>
        <p:spPr>
          <a:xfrm>
            <a:off x="11690280" y="3164760"/>
            <a:ext cx="177840" cy="177840"/>
          </a:xfrm>
          <a:prstGeom prst="rect">
            <a:avLst/>
          </a:prstGeom>
          <a:ln w="0">
            <a:noFill/>
          </a:ln>
        </p:spPr>
      </p:pic>
      <p:pic>
        <p:nvPicPr>
          <p:cNvPr id="103" name="그래픽 2" descr=""/>
          <p:cNvPicPr/>
          <p:nvPr/>
        </p:nvPicPr>
        <p:blipFill>
          <a:blip r:embed="rId6"/>
          <a:stretch/>
        </p:blipFill>
        <p:spPr>
          <a:xfrm rot="20272200">
            <a:off x="386640" y="5443200"/>
            <a:ext cx="186120" cy="207000"/>
          </a:xfrm>
          <a:prstGeom prst="rect">
            <a:avLst/>
          </a:prstGeom>
          <a:ln w="0">
            <a:noFill/>
          </a:ln>
        </p:spPr>
      </p:pic>
      <p:pic>
        <p:nvPicPr>
          <p:cNvPr id="104" name="그래픽 3" descr=""/>
          <p:cNvPicPr/>
          <p:nvPr/>
        </p:nvPicPr>
        <p:blipFill>
          <a:blip r:embed="rId7"/>
          <a:srcRect l="44923" t="0" r="0" b="0"/>
          <a:stretch/>
        </p:blipFill>
        <p:spPr>
          <a:xfrm rot="10800000">
            <a:off x="11017080" y="4903920"/>
            <a:ext cx="1175040" cy="779400"/>
          </a:xfrm>
          <a:prstGeom prst="rect">
            <a:avLst/>
          </a:prstGeom>
          <a:ln w="0">
            <a:noFill/>
          </a:ln>
        </p:spPr>
      </p:pic>
      <p:pic>
        <p:nvPicPr>
          <p:cNvPr id="105" name="그래픽 4" descr=""/>
          <p:cNvPicPr/>
          <p:nvPr/>
        </p:nvPicPr>
        <p:blipFill>
          <a:blip r:embed="rId8"/>
          <a:srcRect l="45412" t="0" r="0" b="0"/>
          <a:stretch/>
        </p:blipFill>
        <p:spPr>
          <a:xfrm>
            <a:off x="0" y="3261960"/>
            <a:ext cx="2914200" cy="2846880"/>
          </a:xfrm>
          <a:prstGeom prst="rect">
            <a:avLst/>
          </a:prstGeom>
          <a:ln w="0">
            <a:noFill/>
          </a:ln>
        </p:spPr>
      </p:pic>
      <p:pic>
        <p:nvPicPr>
          <p:cNvPr id="106" name="그래픽 6" descr=""/>
          <p:cNvPicPr/>
          <p:nvPr/>
        </p:nvPicPr>
        <p:blipFill>
          <a:blip r:embed="rId9"/>
          <a:stretch/>
        </p:blipFill>
        <p:spPr>
          <a:xfrm>
            <a:off x="0" y="5934600"/>
            <a:ext cx="12191400" cy="922680"/>
          </a:xfrm>
          <a:prstGeom prst="rect">
            <a:avLst/>
          </a:prstGeom>
          <a:ln w="0">
            <a:noFill/>
          </a:ln>
        </p:spPr>
      </p:pic>
      <p:pic>
        <p:nvPicPr>
          <p:cNvPr id="107" name="그래픽 7" descr=""/>
          <p:cNvPicPr/>
          <p:nvPr/>
        </p:nvPicPr>
        <p:blipFill>
          <a:blip r:embed="rId10"/>
          <a:stretch/>
        </p:blipFill>
        <p:spPr>
          <a:xfrm>
            <a:off x="11672640" y="2241000"/>
            <a:ext cx="148680" cy="148680"/>
          </a:xfrm>
          <a:prstGeom prst="rect">
            <a:avLst/>
          </a:prstGeom>
          <a:ln w="0">
            <a:noFill/>
          </a:ln>
        </p:spPr>
      </p:pic>
      <p:grpSp>
        <p:nvGrpSpPr>
          <p:cNvPr id="108" name="그룹 13"/>
          <p:cNvGrpSpPr/>
          <p:nvPr/>
        </p:nvGrpSpPr>
        <p:grpSpPr>
          <a:xfrm>
            <a:off x="7338960" y="2344680"/>
            <a:ext cx="2121480" cy="3831840"/>
            <a:chOff x="7338960" y="2344680"/>
            <a:chExt cx="2121480" cy="3831840"/>
          </a:xfrm>
        </p:grpSpPr>
        <p:grpSp>
          <p:nvGrpSpPr>
            <p:cNvPr id="109" name="그룹 14"/>
            <p:cNvGrpSpPr/>
            <p:nvPr/>
          </p:nvGrpSpPr>
          <p:grpSpPr>
            <a:xfrm>
              <a:off x="7338960" y="2567520"/>
              <a:ext cx="2121480" cy="3609000"/>
              <a:chOff x="7338960" y="2567520"/>
              <a:chExt cx="2121480" cy="3609000"/>
            </a:xfrm>
          </p:grpSpPr>
          <p:sp>
            <p:nvSpPr>
              <p:cNvPr id="110" name="사각형: 둥근 위쪽 모서리 34"/>
              <p:cNvSpPr/>
              <p:nvPr/>
            </p:nvSpPr>
            <p:spPr>
              <a:xfrm>
                <a:off x="7338960" y="2567520"/>
                <a:ext cx="2121480" cy="36090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efb"/>
              </a:solidFill>
              <a:ln>
                <a:noFill/>
              </a:ln>
              <a:effectLst>
                <a:outerShdw algn="ctr" blurRad="63360" rotWithShape="0" sx="102000" sy="10200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1" name="직사각형 38"/>
              <p:cNvSpPr/>
              <p:nvPr/>
            </p:nvSpPr>
            <p:spPr>
              <a:xfrm>
                <a:off x="7338960" y="6033960"/>
                <a:ext cx="2121480" cy="142200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12" name="그룹 15"/>
            <p:cNvGrpSpPr/>
            <p:nvPr/>
          </p:nvGrpSpPr>
          <p:grpSpPr>
            <a:xfrm>
              <a:off x="8183520" y="2344680"/>
              <a:ext cx="417240" cy="380160"/>
              <a:chOff x="8183520" y="2344680"/>
              <a:chExt cx="417240" cy="380160"/>
            </a:xfrm>
          </p:grpSpPr>
          <p:sp>
            <p:nvSpPr>
              <p:cNvPr id="113" name="육각형 20"/>
              <p:cNvSpPr/>
              <p:nvPr/>
            </p:nvSpPr>
            <p:spPr>
              <a:xfrm>
                <a:off x="8193240" y="2373480"/>
                <a:ext cx="407520" cy="35136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d85c"/>
              </a:solidFill>
              <a:ln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4" name="자유형: 도형 23"/>
              <p:cNvSpPr/>
              <p:nvPr/>
            </p:nvSpPr>
            <p:spPr>
              <a:xfrm rot="4666800">
                <a:off x="8219160" y="2367720"/>
                <a:ext cx="305640" cy="320040"/>
              </a:xfrm>
              <a:custGeom>
                <a:avLst/>
                <a:gdLst/>
                <a:ah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34117"/>
                    </a:srgbClr>
                  </a:gs>
                  <a:gs pos="100000">
                    <a:srgbClr val="ffd85c">
                      <a:alpha val="39215"/>
                    </a:srgbClr>
                  </a:gs>
                </a:gsLst>
                <a:lin ang="21132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15" name="TextBox 26"/>
              <p:cNvSpPr/>
              <p:nvPr/>
            </p:nvSpPr>
            <p:spPr>
              <a:xfrm>
                <a:off x="8269560" y="2439000"/>
                <a:ext cx="254880" cy="243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4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116" name="TextBox 18"/>
            <p:cNvSpPr/>
            <p:nvPr/>
          </p:nvSpPr>
          <p:spPr>
            <a:xfrm>
              <a:off x="7548120" y="3060000"/>
              <a:ext cx="1703520" cy="72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900" spc="-1" strike="noStrike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프로젝트</a:t>
              </a:r>
              <a:br>
                <a:rPr sz="1900"/>
              </a:br>
              <a:r>
                <a:rPr b="1" lang="ko-KR" sz="1900" spc="-1" strike="noStrike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구조</a:t>
              </a:r>
              <a:endParaRPr b="0" lang="en-US" sz="1900" spc="-1" strike="noStrike">
                <a:latin typeface="Arial"/>
              </a:endParaRPr>
            </a:p>
          </p:txBody>
        </p:sp>
      </p:grpSp>
      <p:grpSp>
        <p:nvGrpSpPr>
          <p:cNvPr id="117" name="그룹 44"/>
          <p:cNvGrpSpPr/>
          <p:nvPr/>
        </p:nvGrpSpPr>
        <p:grpSpPr>
          <a:xfrm>
            <a:off x="467280" y="2344680"/>
            <a:ext cx="2145960" cy="3831840"/>
            <a:chOff x="467280" y="2344680"/>
            <a:chExt cx="2145960" cy="3831840"/>
          </a:xfrm>
        </p:grpSpPr>
        <p:grpSp>
          <p:nvGrpSpPr>
            <p:cNvPr id="118" name="그룹 80"/>
            <p:cNvGrpSpPr/>
            <p:nvPr/>
          </p:nvGrpSpPr>
          <p:grpSpPr>
            <a:xfrm>
              <a:off x="491760" y="2567520"/>
              <a:ext cx="2121480" cy="3609000"/>
              <a:chOff x="491760" y="2567520"/>
              <a:chExt cx="2121480" cy="3609000"/>
            </a:xfrm>
          </p:grpSpPr>
          <p:sp>
            <p:nvSpPr>
              <p:cNvPr id="119" name="사각형: 둥근 위쪽 모서리 88"/>
              <p:cNvSpPr/>
              <p:nvPr/>
            </p:nvSpPr>
            <p:spPr>
              <a:xfrm>
                <a:off x="491760" y="2567520"/>
                <a:ext cx="2121480" cy="36090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algn="ctr" blurRad="63360" rotWithShape="0" sx="102000" sy="10200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0" name="직사각형 89"/>
              <p:cNvSpPr/>
              <p:nvPr/>
            </p:nvSpPr>
            <p:spPr>
              <a:xfrm>
                <a:off x="491760" y="6033960"/>
                <a:ext cx="2121480" cy="142200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21" name="TextBox 81"/>
            <p:cNvSpPr/>
            <p:nvPr/>
          </p:nvSpPr>
          <p:spPr>
            <a:xfrm>
              <a:off x="700920" y="3060000"/>
              <a:ext cx="1703520" cy="99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프로젝트 주제 및 선정 배경</a:t>
              </a:r>
              <a:r>
                <a:rPr b="1" lang="en-US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, </a:t>
              </a:r>
              <a:br>
                <a:rPr sz="1800"/>
              </a:b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기획의도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22" name="그룹 82"/>
            <p:cNvGrpSpPr/>
            <p:nvPr/>
          </p:nvGrpSpPr>
          <p:grpSpPr>
            <a:xfrm>
              <a:off x="1379160" y="2344680"/>
              <a:ext cx="417240" cy="380160"/>
              <a:chOff x="1379160" y="2344680"/>
              <a:chExt cx="417240" cy="380160"/>
            </a:xfrm>
          </p:grpSpPr>
          <p:sp>
            <p:nvSpPr>
              <p:cNvPr id="123" name="육각형 85"/>
              <p:cNvSpPr/>
              <p:nvPr/>
            </p:nvSpPr>
            <p:spPr>
              <a:xfrm>
                <a:off x="1388880" y="2373480"/>
                <a:ext cx="407520" cy="35136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4" name="자유형: 도형 86"/>
              <p:cNvSpPr/>
              <p:nvPr/>
            </p:nvSpPr>
            <p:spPr>
              <a:xfrm rot="4666800">
                <a:off x="1414800" y="2367720"/>
                <a:ext cx="305640" cy="320040"/>
              </a:xfrm>
              <a:custGeom>
                <a:avLst/>
                <a:gdLst/>
                <a:ah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5" name="TextBox 87"/>
              <p:cNvSpPr/>
              <p:nvPr/>
            </p:nvSpPr>
            <p:spPr>
              <a:xfrm>
                <a:off x="1465200" y="2439000"/>
                <a:ext cx="254880" cy="243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1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126" name="TextBox 83"/>
            <p:cNvSpPr/>
            <p:nvPr/>
          </p:nvSpPr>
          <p:spPr>
            <a:xfrm>
              <a:off x="467280" y="4453200"/>
              <a:ext cx="2121480" cy="109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사용자의 음성 명령을 인식해 공구를 전달하거나 제자리에 정리하는 작업을 수행하는 지능형 헬퍼로봇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buNone/>
              </a:pP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27" name="직선 연결선 84"/>
            <p:cNvSpPr/>
            <p:nvPr/>
          </p:nvSpPr>
          <p:spPr>
            <a:xfrm>
              <a:off x="1448640" y="4259880"/>
              <a:ext cx="208440" cy="36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28" name="그룹 90"/>
          <p:cNvGrpSpPr/>
          <p:nvPr/>
        </p:nvGrpSpPr>
        <p:grpSpPr>
          <a:xfrm>
            <a:off x="2774160" y="2344680"/>
            <a:ext cx="2121480" cy="4203360"/>
            <a:chOff x="2774160" y="2344680"/>
            <a:chExt cx="2121480" cy="4203360"/>
          </a:xfrm>
        </p:grpSpPr>
        <p:grpSp>
          <p:nvGrpSpPr>
            <p:cNvPr id="129" name="그룹 91"/>
            <p:cNvGrpSpPr/>
            <p:nvPr/>
          </p:nvGrpSpPr>
          <p:grpSpPr>
            <a:xfrm>
              <a:off x="2774160" y="2567520"/>
              <a:ext cx="2121480" cy="3609000"/>
              <a:chOff x="2774160" y="2567520"/>
              <a:chExt cx="2121480" cy="3609000"/>
            </a:xfrm>
          </p:grpSpPr>
          <p:sp>
            <p:nvSpPr>
              <p:cNvPr id="130" name="사각형: 둥근 위쪽 모서리 99"/>
              <p:cNvSpPr/>
              <p:nvPr/>
            </p:nvSpPr>
            <p:spPr>
              <a:xfrm>
                <a:off x="2774160" y="2567520"/>
                <a:ext cx="2121480" cy="36090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efb"/>
              </a:solidFill>
              <a:ln>
                <a:noFill/>
              </a:ln>
              <a:effectLst>
                <a:outerShdw algn="ctr" blurRad="63360" rotWithShape="0" sx="102000" sy="10200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" name="직사각형 100"/>
              <p:cNvSpPr/>
              <p:nvPr/>
            </p:nvSpPr>
            <p:spPr>
              <a:xfrm>
                <a:off x="2774160" y="6033960"/>
                <a:ext cx="2121480" cy="142200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32" name="그룹 92"/>
            <p:cNvGrpSpPr/>
            <p:nvPr/>
          </p:nvGrpSpPr>
          <p:grpSpPr>
            <a:xfrm>
              <a:off x="3668400" y="2344680"/>
              <a:ext cx="417600" cy="380160"/>
              <a:chOff x="3668400" y="2344680"/>
              <a:chExt cx="417600" cy="380160"/>
            </a:xfrm>
          </p:grpSpPr>
          <p:sp>
            <p:nvSpPr>
              <p:cNvPr id="133" name="육각형 96"/>
              <p:cNvSpPr/>
              <p:nvPr/>
            </p:nvSpPr>
            <p:spPr>
              <a:xfrm>
                <a:off x="3678480" y="2373480"/>
                <a:ext cx="407520" cy="35136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d85c"/>
              </a:solidFill>
              <a:ln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4" name="자유형: 도형 97"/>
              <p:cNvSpPr/>
              <p:nvPr/>
            </p:nvSpPr>
            <p:spPr>
              <a:xfrm rot="4666800">
                <a:off x="3704040" y="2367720"/>
                <a:ext cx="305640" cy="320040"/>
              </a:xfrm>
              <a:custGeom>
                <a:avLst/>
                <a:gdLst/>
                <a:ah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34117"/>
                    </a:srgbClr>
                  </a:gs>
                  <a:gs pos="100000">
                    <a:srgbClr val="ffd85c">
                      <a:alpha val="39215"/>
                    </a:srgbClr>
                  </a:gs>
                </a:gsLst>
                <a:lin ang="21132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" name="TextBox 98"/>
              <p:cNvSpPr/>
              <p:nvPr/>
            </p:nvSpPr>
            <p:spPr>
              <a:xfrm>
                <a:off x="3754800" y="2439000"/>
                <a:ext cx="254880" cy="243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2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136" name="TextBox 93"/>
            <p:cNvSpPr/>
            <p:nvPr/>
          </p:nvSpPr>
          <p:spPr>
            <a:xfrm>
              <a:off x="2983320" y="3060000"/>
              <a:ext cx="1703520" cy="726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900" spc="-1" strike="noStrike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프로젝트</a:t>
              </a:r>
              <a:br>
                <a:rPr sz="1900"/>
              </a:br>
              <a:r>
                <a:rPr b="1" lang="ko-KR" sz="1900" spc="-1" strike="noStrike">
                  <a:solidFill>
                    <a:srgbClr val="ffc000"/>
                  </a:solidFill>
                  <a:latin typeface="맑은 고딕 Semilight"/>
                  <a:ea typeface="맑은 고딕 Semilight"/>
                </a:rPr>
                <a:t>내용 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137" name="TextBox 94"/>
            <p:cNvSpPr/>
            <p:nvPr/>
          </p:nvSpPr>
          <p:spPr>
            <a:xfrm>
              <a:off x="2774160" y="4453200"/>
              <a:ext cx="2121480" cy="2094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사용자의 음성 명령을 </a:t>
              </a:r>
              <a:r>
                <a:rPr b="1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OpenAI</a:t>
              </a:r>
              <a:r>
                <a:rPr b="1" lang="ko-KR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의 음성 인식 모델을 통해 해석한 후</a:t>
              </a:r>
              <a:r>
                <a:rPr b="1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, </a:t>
              </a:r>
              <a:r>
                <a:rPr b="1" lang="ko-KR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해당 명령을 따라 </a:t>
              </a:r>
              <a:r>
                <a:rPr b="1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YOLOv11 </a:t>
              </a:r>
              <a:r>
                <a:rPr b="1" lang="ko-KR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기반의 객체 인식 기술을 활용해 공구의 위치릁 탐지하고 이를 정확하게 집어 전달하거나 제자리에 정리하는 과정을 자동으로 수행하는 지능형 헬퍼로봇을 구현함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38" name="직선 연결선 95"/>
            <p:cNvSpPr/>
            <p:nvPr/>
          </p:nvSpPr>
          <p:spPr>
            <a:xfrm>
              <a:off x="3731040" y="4259880"/>
              <a:ext cx="208440" cy="36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9" name="그룹 101"/>
          <p:cNvGrpSpPr/>
          <p:nvPr/>
        </p:nvGrpSpPr>
        <p:grpSpPr>
          <a:xfrm>
            <a:off x="5031000" y="2359800"/>
            <a:ext cx="2129040" cy="4002840"/>
            <a:chOff x="5031000" y="2359800"/>
            <a:chExt cx="2129040" cy="4002840"/>
          </a:xfrm>
        </p:grpSpPr>
        <p:grpSp>
          <p:nvGrpSpPr>
            <p:cNvPr id="140" name="그룹 102"/>
            <p:cNvGrpSpPr/>
            <p:nvPr/>
          </p:nvGrpSpPr>
          <p:grpSpPr>
            <a:xfrm>
              <a:off x="5038560" y="2582640"/>
              <a:ext cx="2121480" cy="3609000"/>
              <a:chOff x="5038560" y="2582640"/>
              <a:chExt cx="2121480" cy="3609000"/>
            </a:xfrm>
          </p:grpSpPr>
          <p:sp>
            <p:nvSpPr>
              <p:cNvPr id="141" name="사각형: 둥근 위쪽 모서리 110"/>
              <p:cNvSpPr/>
              <p:nvPr/>
            </p:nvSpPr>
            <p:spPr>
              <a:xfrm>
                <a:off x="5038560" y="2582640"/>
                <a:ext cx="2121480" cy="36090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algn="ctr" blurRad="63360" rotWithShape="0" sx="102000" sy="10200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" name="직사각형 111"/>
              <p:cNvSpPr/>
              <p:nvPr/>
            </p:nvSpPr>
            <p:spPr>
              <a:xfrm>
                <a:off x="5038560" y="6049440"/>
                <a:ext cx="2121480" cy="142200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43" name="그룹 103"/>
            <p:cNvGrpSpPr/>
            <p:nvPr/>
          </p:nvGrpSpPr>
          <p:grpSpPr>
            <a:xfrm>
              <a:off x="5885640" y="2359800"/>
              <a:ext cx="417600" cy="380160"/>
              <a:chOff x="5885640" y="2359800"/>
              <a:chExt cx="417600" cy="380160"/>
            </a:xfrm>
          </p:grpSpPr>
          <p:sp>
            <p:nvSpPr>
              <p:cNvPr id="144" name="육각형 107"/>
              <p:cNvSpPr/>
              <p:nvPr/>
            </p:nvSpPr>
            <p:spPr>
              <a:xfrm>
                <a:off x="5895720" y="2388600"/>
                <a:ext cx="407520" cy="35136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5" name="자유형: 도형 108"/>
              <p:cNvSpPr/>
              <p:nvPr/>
            </p:nvSpPr>
            <p:spPr>
              <a:xfrm rot="4666800">
                <a:off x="5921280" y="2382840"/>
                <a:ext cx="305640" cy="320040"/>
              </a:xfrm>
              <a:custGeom>
                <a:avLst/>
                <a:gdLst/>
                <a:ah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6" name="TextBox 109"/>
              <p:cNvSpPr/>
              <p:nvPr/>
            </p:nvSpPr>
            <p:spPr>
              <a:xfrm>
                <a:off x="5972040" y="2454120"/>
                <a:ext cx="254880" cy="243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3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147" name="TextBox 104"/>
            <p:cNvSpPr/>
            <p:nvPr/>
          </p:nvSpPr>
          <p:spPr>
            <a:xfrm>
              <a:off x="5247720" y="3075120"/>
              <a:ext cx="1703520" cy="69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활용 장비 및</a:t>
              </a:r>
              <a:br>
                <a:rPr sz="1800"/>
              </a:b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재료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48" name="TextBox 105"/>
            <p:cNvSpPr/>
            <p:nvPr/>
          </p:nvSpPr>
          <p:spPr>
            <a:xfrm>
              <a:off x="5031000" y="4468320"/>
              <a:ext cx="2121480" cy="1894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M0609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b="1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Ubuntu 22.04.5 LTS(jammy)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b="1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ROS2 Humble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b="1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Colab, Vscode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b="1" lang="en-US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Intel RealSense Depth Camera D435i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buNone/>
              </a:pP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buNone/>
              </a:pP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49" name="직선 연결선 106"/>
            <p:cNvSpPr/>
            <p:nvPr/>
          </p:nvSpPr>
          <p:spPr>
            <a:xfrm>
              <a:off x="5992920" y="4275360"/>
              <a:ext cx="208800" cy="36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50" name="그룹 112"/>
          <p:cNvGrpSpPr/>
          <p:nvPr/>
        </p:nvGrpSpPr>
        <p:grpSpPr>
          <a:xfrm>
            <a:off x="9616680" y="2344680"/>
            <a:ext cx="2126160" cy="3831840"/>
            <a:chOff x="9616680" y="2344680"/>
            <a:chExt cx="2126160" cy="3831840"/>
          </a:xfrm>
        </p:grpSpPr>
        <p:grpSp>
          <p:nvGrpSpPr>
            <p:cNvPr id="151" name="그룹 113"/>
            <p:cNvGrpSpPr/>
            <p:nvPr/>
          </p:nvGrpSpPr>
          <p:grpSpPr>
            <a:xfrm>
              <a:off x="9621360" y="2567520"/>
              <a:ext cx="2121480" cy="3609000"/>
              <a:chOff x="9621360" y="2567520"/>
              <a:chExt cx="2121480" cy="3609000"/>
            </a:xfrm>
          </p:grpSpPr>
          <p:sp>
            <p:nvSpPr>
              <p:cNvPr id="152" name="사각형: 둥근 위쪽 모서리 121"/>
              <p:cNvSpPr/>
              <p:nvPr/>
            </p:nvSpPr>
            <p:spPr>
              <a:xfrm>
                <a:off x="9621360" y="2567520"/>
                <a:ext cx="2121480" cy="36090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cfdfe"/>
              </a:solidFill>
              <a:ln>
                <a:noFill/>
              </a:ln>
              <a:effectLst>
                <a:outerShdw algn="ctr" blurRad="63360" rotWithShape="0" sx="102000" sy="10200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" name="직사각형 122"/>
              <p:cNvSpPr/>
              <p:nvPr/>
            </p:nvSpPr>
            <p:spPr>
              <a:xfrm>
                <a:off x="9621360" y="6033960"/>
                <a:ext cx="2121480" cy="142200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54" name="그룹 114"/>
            <p:cNvGrpSpPr/>
            <p:nvPr/>
          </p:nvGrpSpPr>
          <p:grpSpPr>
            <a:xfrm>
              <a:off x="10468440" y="2344680"/>
              <a:ext cx="417600" cy="380160"/>
              <a:chOff x="10468440" y="2344680"/>
              <a:chExt cx="417600" cy="380160"/>
            </a:xfrm>
          </p:grpSpPr>
          <p:sp>
            <p:nvSpPr>
              <p:cNvPr id="155" name="육각형 118"/>
              <p:cNvSpPr/>
              <p:nvPr/>
            </p:nvSpPr>
            <p:spPr>
              <a:xfrm>
                <a:off x="10478520" y="2373480"/>
                <a:ext cx="407520" cy="35136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3378c8"/>
              </a:solidFill>
              <a:ln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" name="자유형: 도형 119"/>
              <p:cNvSpPr/>
              <p:nvPr/>
            </p:nvSpPr>
            <p:spPr>
              <a:xfrm rot="4666800">
                <a:off x="10504080" y="2367720"/>
                <a:ext cx="305640" cy="320040"/>
              </a:xfrm>
              <a:custGeom>
                <a:avLst/>
                <a:gdLst/>
                <a:ahLst/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0">
                <a:gsLst>
                  <a:gs pos="31000">
                    <a:srgbClr val="ffffff">
                      <a:alpha val="20000"/>
                    </a:srgbClr>
                  </a:gs>
                  <a:gs pos="100000">
                    <a:srgbClr val="2069c2">
                      <a:alpha val="14117"/>
                    </a:srgbClr>
                  </a:gs>
                </a:gsLst>
                <a:lin ang="21132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7" name="TextBox 120"/>
              <p:cNvSpPr/>
              <p:nvPr/>
            </p:nvSpPr>
            <p:spPr>
              <a:xfrm>
                <a:off x="10554840" y="2439000"/>
                <a:ext cx="254880" cy="243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 anchor="t">
                <a:spAutoFit/>
              </a:bodyPr>
              <a:p>
                <a:pPr algn="ctr">
                  <a:lnSpc>
                    <a:spcPct val="100000"/>
                  </a:lnSpc>
                  <a:buNone/>
                </a:pPr>
                <a:r>
                  <a:rPr b="0" lang="en-US" sz="1600" spc="-1" strike="noStrike">
                    <a:solidFill>
                      <a:srgbClr val="ffffff"/>
                    </a:solidFill>
                    <a:latin typeface="세방고딕 Bold"/>
                    <a:ea typeface="세방고딕 Bold"/>
                  </a:rPr>
                  <a:t>5</a:t>
                </a:r>
                <a:endParaRPr b="0" lang="en-US" sz="1600" spc="-1" strike="noStrike">
                  <a:latin typeface="Arial"/>
                </a:endParaRPr>
              </a:p>
            </p:txBody>
          </p:sp>
        </p:grpSp>
        <p:sp>
          <p:nvSpPr>
            <p:cNvPr id="158" name="TextBox 115"/>
            <p:cNvSpPr/>
            <p:nvPr/>
          </p:nvSpPr>
          <p:spPr>
            <a:xfrm>
              <a:off x="9823320" y="3060000"/>
              <a:ext cx="1703520" cy="69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활용방안 및</a:t>
              </a:r>
              <a:br>
                <a:rPr sz="1800"/>
              </a:br>
              <a:r>
                <a:rPr b="1" lang="ko-KR" sz="1800" spc="-1" strike="noStrike">
                  <a:solidFill>
                    <a:srgbClr val="3378c8"/>
                  </a:solidFill>
                  <a:latin typeface="맑은 고딕"/>
                  <a:ea typeface="맑은 고딕"/>
                </a:rPr>
                <a:t>기대 효과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59" name="TextBox 116"/>
            <p:cNvSpPr/>
            <p:nvPr/>
          </p:nvSpPr>
          <p:spPr>
            <a:xfrm>
              <a:off x="9616680" y="4453200"/>
              <a:ext cx="2121480" cy="1475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10000"/>
                </a:lnSpc>
                <a:buNone/>
              </a:pP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10000"/>
                </a:lnSpc>
                <a:buNone/>
              </a:pPr>
              <a:r>
                <a:rPr b="1" lang="zh-CN" sz="1200" spc="-1" strike="noStrike">
                  <a:solidFill>
                    <a:srgbClr val="000000"/>
                  </a:solidFill>
                  <a:latin typeface="맑은 고딕"/>
                  <a:ea typeface="맑은 고딕"/>
                </a:rPr>
                <a:t>음성과 비전 인식을 결합한 이 시스템은 작업자의 의도를 빠르게 파악하고 실시간으로 공구를 핸들링함으로써 작업 효율성과 현장 자동화를 동시에 향상시키는 것을 목표로 함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60" name="직선 연결선 117"/>
            <p:cNvSpPr/>
            <p:nvPr/>
          </p:nvSpPr>
          <p:spPr>
            <a:xfrm>
              <a:off x="10573560" y="4259880"/>
              <a:ext cx="208440" cy="36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1" name="TextBox 77"/>
          <p:cNvSpPr/>
          <p:nvPr/>
        </p:nvSpPr>
        <p:spPr>
          <a:xfrm>
            <a:off x="7358040" y="4437000"/>
            <a:ext cx="2121480" cy="89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1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2025.05.16~ 2025.05.22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DART-Studio </a:t>
            </a:r>
            <a:r>
              <a:rPr b="1" lang="ko-KR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를 활용한 기본 코딩 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b="1" lang="ko-KR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디버깅</a:t>
            </a: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~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10000"/>
              </a:lnSpc>
              <a:buNone/>
            </a:pPr>
            <a:r>
              <a:rPr b="1" lang="en-US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ROS </a:t>
            </a:r>
            <a:r>
              <a:rPr b="1" lang="ko-KR" sz="1200" spc="-1" strike="noStrike">
                <a:solidFill>
                  <a:srgbClr val="000000"/>
                </a:solidFill>
                <a:latin typeface="맑은 고딕"/>
                <a:ea typeface="맑은 고딕"/>
              </a:rPr>
              <a:t>페키징 작업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그래픽 190" descr=""/>
          <p:cNvPicPr/>
          <p:nvPr/>
        </p:nvPicPr>
        <p:blipFill>
          <a:blip r:embed="rId1"/>
          <a:stretch/>
        </p:blipFill>
        <p:spPr>
          <a:xfrm>
            <a:off x="0" y="-16164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63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64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165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66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팀 구성 및 역할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167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02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168" name="그림 34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sp>
        <p:nvSpPr>
          <p:cNvPr id="169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1" name="그룹 8"/>
          <p:cNvGrpSpPr/>
          <p:nvPr/>
        </p:nvGrpSpPr>
        <p:grpSpPr>
          <a:xfrm>
            <a:off x="515520" y="2097720"/>
            <a:ext cx="11217600" cy="378360"/>
            <a:chOff x="515520" y="2097720"/>
            <a:chExt cx="11217600" cy="378360"/>
          </a:xfrm>
        </p:grpSpPr>
        <p:sp>
          <p:nvSpPr>
            <p:cNvPr id="172" name="사각형: 둥근 모서리 9"/>
            <p:cNvSpPr/>
            <p:nvPr/>
          </p:nvSpPr>
          <p:spPr>
            <a:xfrm>
              <a:off x="515520" y="2097720"/>
              <a:ext cx="11217600" cy="378360"/>
            </a:xfrm>
            <a:prstGeom prst="roundRect">
              <a:avLst>
                <a:gd name="adj" fmla="val 16667"/>
              </a:avLst>
            </a:prstGeom>
            <a:solidFill>
              <a:srgbClr val="3378c8"/>
            </a:solidFill>
            <a:ln>
              <a:noFill/>
            </a:ln>
            <a:effectLst>
              <a:outerShdw algn="tl" dir="2700000" dist="37674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TextBox 11"/>
            <p:cNvSpPr/>
            <p:nvPr/>
          </p:nvSpPr>
          <p:spPr>
            <a:xfrm>
              <a:off x="734040" y="2136240"/>
              <a:ext cx="546948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400" spc="-1" strike="noStrike">
                  <a:solidFill>
                    <a:srgbClr val="ffffff"/>
                  </a:solidFill>
                  <a:latin typeface="맑은 고딕"/>
                  <a:ea typeface="맑은 고딕"/>
                </a:rPr>
                <a:t>* </a:t>
              </a:r>
              <a:r>
                <a:rPr b="1" lang="ko-KR" sz="1400" spc="-1" strike="noStrike">
                  <a:solidFill>
                    <a:srgbClr val="ffffff"/>
                  </a:solidFill>
                  <a:latin typeface="맑은 고딕"/>
                  <a:ea typeface="맑은 고딕"/>
                </a:rPr>
                <a:t>프로젝트 운영 중 </a:t>
              </a:r>
              <a:r>
                <a:rPr b="1" lang="ko-KR" sz="1400" spc="-1" strike="noStrike">
                  <a:solidFill>
                    <a:srgbClr val="ffff00"/>
                  </a:solidFill>
                  <a:latin typeface="맑은 고딕"/>
                  <a:ea typeface="맑은 고딕"/>
                </a:rPr>
                <a:t>멘토</a:t>
              </a:r>
              <a:r>
                <a:rPr b="1" lang="ko-KR" sz="1400" spc="-1" strike="noStrike">
                  <a:solidFill>
                    <a:srgbClr val="ffffff"/>
                  </a:solidFill>
                  <a:latin typeface="맑은 고딕"/>
                  <a:ea typeface="맑은 고딕"/>
                </a:rPr>
                <a:t>의 지원내역도 간략하게 작성 </a:t>
              </a:r>
              <a:endParaRPr b="0" lang="en-US" sz="1400" spc="-1" strike="noStrike">
                <a:latin typeface="Arial"/>
              </a:endParaRPr>
            </a:p>
          </p:txBody>
        </p:sp>
      </p:grpSp>
      <p:graphicFrame>
        <p:nvGraphicFramePr>
          <p:cNvPr id="174" name="표 86"/>
          <p:cNvGraphicFramePr/>
          <p:nvPr/>
        </p:nvGraphicFramePr>
        <p:xfrm>
          <a:off x="524520" y="2721960"/>
          <a:ext cx="11217600" cy="3665520"/>
        </p:xfrm>
        <a:graphic>
          <a:graphicData uri="http://schemas.openxmlformats.org/drawingml/2006/table">
            <a:tbl>
              <a:tblPr/>
              <a:tblGrid>
                <a:gridCol w="2243880"/>
                <a:gridCol w="1498320"/>
                <a:gridCol w="7475760"/>
              </a:tblGrid>
              <a:tr h="5616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훈련생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0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역할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담당 업무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noFill/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10000"/>
                      </a:srgbClr>
                    </a:solidFill>
                  </a:tcPr>
                </a:tc>
              </a:tr>
              <a:tr h="775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문준웅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팀장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775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나승원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팀원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775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강인우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팀원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noFill/>
                  </a:tcPr>
                </a:tc>
              </a:tr>
              <a:tr h="77688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장연호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팀원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75" name="그래픽 98" descr=""/>
          <p:cNvPicPr/>
          <p:nvPr/>
        </p:nvPicPr>
        <p:blipFill>
          <a:blip r:embed="rId3"/>
          <a:srcRect l="34970" t="0" r="0" b="0"/>
          <a:stretch/>
        </p:blipFill>
        <p:spPr>
          <a:xfrm rot="14660400">
            <a:off x="1440" y="5531040"/>
            <a:ext cx="1451880" cy="916560"/>
          </a:xfrm>
          <a:prstGeom prst="rect">
            <a:avLst/>
          </a:prstGeom>
          <a:ln w="0">
            <a:noFill/>
          </a:ln>
        </p:spPr>
      </p:pic>
      <p:pic>
        <p:nvPicPr>
          <p:cNvPr id="176" name="그래픽 121" descr=""/>
          <p:cNvPicPr/>
          <p:nvPr/>
        </p:nvPicPr>
        <p:blipFill>
          <a:blip r:embed="rId4"/>
          <a:stretch/>
        </p:blipFill>
        <p:spPr>
          <a:xfrm>
            <a:off x="9804600" y="6126480"/>
            <a:ext cx="109080" cy="109080"/>
          </a:xfrm>
          <a:prstGeom prst="rect">
            <a:avLst/>
          </a:prstGeom>
          <a:ln w="0">
            <a:noFill/>
          </a:ln>
        </p:spPr>
      </p:pic>
      <p:grpSp>
        <p:nvGrpSpPr>
          <p:cNvPr id="177" name="그룹 21"/>
          <p:cNvGrpSpPr/>
          <p:nvPr/>
        </p:nvGrpSpPr>
        <p:grpSpPr>
          <a:xfrm>
            <a:off x="4525920" y="3492360"/>
            <a:ext cx="2712240" cy="357840"/>
            <a:chOff x="4525920" y="3492360"/>
            <a:chExt cx="2712240" cy="357840"/>
          </a:xfrm>
        </p:grpSpPr>
        <p:sp>
          <p:nvSpPr>
            <p:cNvPr id="178" name="사각형: 둥근 모서리 137"/>
            <p:cNvSpPr/>
            <p:nvPr/>
          </p:nvSpPr>
          <p:spPr>
            <a:xfrm>
              <a:off x="4525920" y="349236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" name="타원 139"/>
            <p:cNvSpPr/>
            <p:nvPr/>
          </p:nvSpPr>
          <p:spPr>
            <a:xfrm>
              <a:off x="4525920" y="349236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0" name="그래픽 143" descr=""/>
            <p:cNvPicPr/>
            <p:nvPr/>
          </p:nvPicPr>
          <p:blipFill>
            <a:blip r:embed="rId5"/>
            <a:stretch/>
          </p:blipFill>
          <p:spPr>
            <a:xfrm>
              <a:off x="4600440" y="3566880"/>
              <a:ext cx="208800" cy="208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1" name="TextBox 149"/>
            <p:cNvSpPr/>
            <p:nvPr/>
          </p:nvSpPr>
          <p:spPr>
            <a:xfrm>
              <a:off x="5023080" y="3519000"/>
              <a:ext cx="1865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1" lang="zh-CN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주제 선정 및 프로젝트 기획</a:t>
              </a:r>
              <a:endParaRPr b="0" lang="en-US" sz="1200" spc="-1" strike="noStrike">
                <a:latin typeface="Arial"/>
              </a:endParaRPr>
            </a:p>
          </p:txBody>
        </p:sp>
      </p:grpSp>
      <p:grpSp>
        <p:nvGrpSpPr>
          <p:cNvPr id="182" name="그룹 6"/>
          <p:cNvGrpSpPr/>
          <p:nvPr/>
        </p:nvGrpSpPr>
        <p:grpSpPr>
          <a:xfrm>
            <a:off x="7579440" y="3492360"/>
            <a:ext cx="2712240" cy="357840"/>
            <a:chOff x="7579440" y="3492360"/>
            <a:chExt cx="2712240" cy="357840"/>
          </a:xfrm>
        </p:grpSpPr>
        <p:sp>
          <p:nvSpPr>
            <p:cNvPr id="183" name="사각형: 둥근 모서리 145"/>
            <p:cNvSpPr/>
            <p:nvPr/>
          </p:nvSpPr>
          <p:spPr>
            <a:xfrm>
              <a:off x="7579440" y="349236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타원 147"/>
            <p:cNvSpPr/>
            <p:nvPr/>
          </p:nvSpPr>
          <p:spPr>
            <a:xfrm>
              <a:off x="7579440" y="349236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" name="TextBox 150"/>
            <p:cNvSpPr/>
            <p:nvPr/>
          </p:nvSpPr>
          <p:spPr>
            <a:xfrm>
              <a:off x="8133840" y="3519000"/>
              <a:ext cx="1865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zh-CN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로봇 모션 제어 로직 구현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86" name="그래픽 152" descr=""/>
            <p:cNvPicPr/>
            <p:nvPr/>
          </p:nvPicPr>
          <p:blipFill>
            <a:blip r:embed="rId6"/>
            <a:stretch/>
          </p:blipFill>
          <p:spPr>
            <a:xfrm>
              <a:off x="7684560" y="3566880"/>
              <a:ext cx="190440" cy="203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7" name="사각형: 둥근 모서리 154"/>
          <p:cNvSpPr/>
          <p:nvPr/>
        </p:nvSpPr>
        <p:spPr>
          <a:xfrm>
            <a:off x="4525920" y="4251600"/>
            <a:ext cx="2712240" cy="3578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타원 155"/>
          <p:cNvSpPr/>
          <p:nvPr/>
        </p:nvSpPr>
        <p:spPr>
          <a:xfrm>
            <a:off x="4525920" y="4251600"/>
            <a:ext cx="357840" cy="357840"/>
          </a:xfrm>
          <a:prstGeom prst="ellipse">
            <a:avLst/>
          </a:prstGeom>
          <a:solidFill>
            <a:srgbClr val="33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TextBox 159"/>
          <p:cNvSpPr/>
          <p:nvPr/>
        </p:nvSpPr>
        <p:spPr>
          <a:xfrm>
            <a:off x="5023080" y="4278240"/>
            <a:ext cx="186588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200" spc="-1" strike="noStrike">
                <a:solidFill>
                  <a:srgbClr val="3b3838"/>
                </a:solidFill>
                <a:latin typeface="맑은 고딕"/>
                <a:ea typeface="맑은 고딕"/>
              </a:rPr>
              <a:t>학습 모델 수집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90" name="그래픽 179" descr=""/>
          <p:cNvPicPr/>
          <p:nvPr/>
        </p:nvPicPr>
        <p:blipFill>
          <a:blip r:embed="rId7"/>
          <a:stretch/>
        </p:blipFill>
        <p:spPr>
          <a:xfrm>
            <a:off x="4593240" y="4335840"/>
            <a:ext cx="216000" cy="192600"/>
          </a:xfrm>
          <a:prstGeom prst="rect">
            <a:avLst/>
          </a:prstGeom>
          <a:ln w="0">
            <a:noFill/>
          </a:ln>
        </p:spPr>
      </p:pic>
      <p:grpSp>
        <p:nvGrpSpPr>
          <p:cNvPr id="191" name="그룹 27"/>
          <p:cNvGrpSpPr/>
          <p:nvPr/>
        </p:nvGrpSpPr>
        <p:grpSpPr>
          <a:xfrm>
            <a:off x="4525920" y="5045760"/>
            <a:ext cx="2712240" cy="357840"/>
            <a:chOff x="4525920" y="5045760"/>
            <a:chExt cx="2712240" cy="357840"/>
          </a:xfrm>
        </p:grpSpPr>
        <p:sp>
          <p:nvSpPr>
            <p:cNvPr id="192" name="사각형: 둥근 모서리 162"/>
            <p:cNvSpPr/>
            <p:nvPr/>
          </p:nvSpPr>
          <p:spPr>
            <a:xfrm>
              <a:off x="4525920" y="504576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            </a:t>
              </a:r>
              <a:r>
                <a:rPr b="1" lang="zh-CN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객체검출</a:t>
              </a: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 모델 개발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93" name="타원 163"/>
            <p:cNvSpPr/>
            <p:nvPr/>
          </p:nvSpPr>
          <p:spPr>
            <a:xfrm>
              <a:off x="4525920" y="504576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" name="TextBox 167"/>
            <p:cNvSpPr/>
            <p:nvPr/>
          </p:nvSpPr>
          <p:spPr>
            <a:xfrm>
              <a:off x="5023080" y="5072400"/>
              <a:ext cx="1865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 </a:t>
              </a: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전체 코드 작성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195" name="그래픽 181" descr=""/>
            <p:cNvPicPr/>
            <p:nvPr/>
          </p:nvPicPr>
          <p:blipFill>
            <a:blip r:embed="rId8"/>
            <a:stretch/>
          </p:blipFill>
          <p:spPr>
            <a:xfrm>
              <a:off x="4602600" y="5120280"/>
              <a:ext cx="219240" cy="2008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6" name="그룹 25"/>
          <p:cNvGrpSpPr/>
          <p:nvPr/>
        </p:nvGrpSpPr>
        <p:grpSpPr>
          <a:xfrm>
            <a:off x="7579440" y="5045760"/>
            <a:ext cx="2712240" cy="357840"/>
            <a:chOff x="7579440" y="5045760"/>
            <a:chExt cx="2712240" cy="357840"/>
          </a:xfrm>
        </p:grpSpPr>
        <p:sp>
          <p:nvSpPr>
            <p:cNvPr id="197" name="사각형: 둥근 모서리 165"/>
            <p:cNvSpPr/>
            <p:nvPr/>
          </p:nvSpPr>
          <p:spPr>
            <a:xfrm>
              <a:off x="7579440" y="504576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타원 166"/>
            <p:cNvSpPr/>
            <p:nvPr/>
          </p:nvSpPr>
          <p:spPr>
            <a:xfrm>
              <a:off x="7579440" y="504576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TextBox 168"/>
            <p:cNvSpPr/>
            <p:nvPr/>
          </p:nvSpPr>
          <p:spPr>
            <a:xfrm>
              <a:off x="8133840" y="5072400"/>
              <a:ext cx="18658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음성 인식 시스템 구현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200" name="그래픽 183" descr=""/>
            <p:cNvPicPr/>
            <p:nvPr/>
          </p:nvPicPr>
          <p:blipFill>
            <a:blip r:embed="rId9"/>
            <a:stretch/>
          </p:blipFill>
          <p:spPr>
            <a:xfrm>
              <a:off x="7638480" y="5153760"/>
              <a:ext cx="239760" cy="1497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1" name="그룹 22"/>
          <p:cNvGrpSpPr/>
          <p:nvPr/>
        </p:nvGrpSpPr>
        <p:grpSpPr>
          <a:xfrm>
            <a:off x="7579440" y="4251600"/>
            <a:ext cx="2712240" cy="481320"/>
            <a:chOff x="7579440" y="4251600"/>
            <a:chExt cx="2712240" cy="481320"/>
          </a:xfrm>
        </p:grpSpPr>
        <p:sp>
          <p:nvSpPr>
            <p:cNvPr id="202" name="사각형: 둥근 모서리 157"/>
            <p:cNvSpPr/>
            <p:nvPr/>
          </p:nvSpPr>
          <p:spPr>
            <a:xfrm>
              <a:off x="7579440" y="425160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3" name="타원 158"/>
            <p:cNvSpPr/>
            <p:nvPr/>
          </p:nvSpPr>
          <p:spPr>
            <a:xfrm>
              <a:off x="7579440" y="425160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" name="TextBox 160"/>
            <p:cNvSpPr/>
            <p:nvPr/>
          </p:nvSpPr>
          <p:spPr>
            <a:xfrm>
              <a:off x="8133840" y="4278240"/>
              <a:ext cx="186588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YOLOv11 </a:t>
              </a: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기반 객체 인식 모델 튜닝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205" name="그래픽 185" descr=""/>
            <p:cNvPicPr/>
            <p:nvPr/>
          </p:nvPicPr>
          <p:blipFill>
            <a:blip r:embed="rId10"/>
            <a:stretch/>
          </p:blipFill>
          <p:spPr>
            <a:xfrm>
              <a:off x="7650360" y="4316760"/>
              <a:ext cx="227880" cy="2185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6" name="그룹 24"/>
          <p:cNvGrpSpPr/>
          <p:nvPr/>
        </p:nvGrpSpPr>
        <p:grpSpPr>
          <a:xfrm>
            <a:off x="4525920" y="5811120"/>
            <a:ext cx="2712240" cy="480960"/>
            <a:chOff x="4525920" y="5811120"/>
            <a:chExt cx="2712240" cy="480960"/>
          </a:xfrm>
        </p:grpSpPr>
        <p:sp>
          <p:nvSpPr>
            <p:cNvPr id="207" name="사각형: 둥근 모서리 170"/>
            <p:cNvSpPr/>
            <p:nvPr/>
          </p:nvSpPr>
          <p:spPr>
            <a:xfrm>
              <a:off x="4525920" y="581112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" name="타원 171"/>
            <p:cNvSpPr/>
            <p:nvPr/>
          </p:nvSpPr>
          <p:spPr>
            <a:xfrm>
              <a:off x="4525920" y="5811120"/>
              <a:ext cx="258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9" name="TextBox 175"/>
            <p:cNvSpPr/>
            <p:nvPr/>
          </p:nvSpPr>
          <p:spPr>
            <a:xfrm>
              <a:off x="5022720" y="5837400"/>
              <a:ext cx="214596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YOLO </a:t>
              </a: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기반 신체 인식 모델 개발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210" name="그래픽 187" descr=""/>
            <p:cNvPicPr/>
            <p:nvPr/>
          </p:nvPicPr>
          <p:blipFill>
            <a:blip r:embed="rId11"/>
            <a:stretch/>
          </p:blipFill>
          <p:spPr>
            <a:xfrm>
              <a:off x="4584240" y="5897520"/>
              <a:ext cx="134640" cy="1821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1" name="그래픽 131" descr=""/>
          <p:cNvPicPr/>
          <p:nvPr/>
        </p:nvPicPr>
        <p:blipFill>
          <a:blip r:embed="rId12"/>
          <a:stretch/>
        </p:blipFill>
        <p:spPr>
          <a:xfrm rot="21165600">
            <a:off x="9896040" y="4681080"/>
            <a:ext cx="2429640" cy="1868760"/>
          </a:xfrm>
          <a:prstGeom prst="rect">
            <a:avLst/>
          </a:prstGeom>
          <a:ln w="0">
            <a:noFill/>
          </a:ln>
        </p:spPr>
      </p:pic>
      <p:sp>
        <p:nvSpPr>
          <p:cNvPr id="212" name="직각 삼각형 20"/>
          <p:cNvSpPr/>
          <p:nvPr/>
        </p:nvSpPr>
        <p:spPr>
          <a:xfrm flipH="1">
            <a:off x="10498320" y="5013720"/>
            <a:ext cx="1692360" cy="137232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3" name="그래픽 189" descr=""/>
          <p:cNvPicPr/>
          <p:nvPr/>
        </p:nvPicPr>
        <p:blipFill>
          <a:blip r:embed="rId13"/>
          <a:stretch/>
        </p:blipFill>
        <p:spPr>
          <a:xfrm rot="2700000">
            <a:off x="11833200" y="5062320"/>
            <a:ext cx="153360" cy="153360"/>
          </a:xfrm>
          <a:prstGeom prst="rect">
            <a:avLst/>
          </a:prstGeom>
          <a:ln w="0">
            <a:noFill/>
          </a:ln>
        </p:spPr>
      </p:pic>
      <p:grpSp>
        <p:nvGrpSpPr>
          <p:cNvPr id="214" name="그룹 56"/>
          <p:cNvGrpSpPr/>
          <p:nvPr/>
        </p:nvGrpSpPr>
        <p:grpSpPr>
          <a:xfrm>
            <a:off x="7606080" y="5800320"/>
            <a:ext cx="2712240" cy="480960"/>
            <a:chOff x="7606080" y="5800320"/>
            <a:chExt cx="2712240" cy="480960"/>
          </a:xfrm>
        </p:grpSpPr>
        <p:sp>
          <p:nvSpPr>
            <p:cNvPr id="215" name="사각형: 둥근 모서리 57"/>
            <p:cNvSpPr/>
            <p:nvPr/>
          </p:nvSpPr>
          <p:spPr>
            <a:xfrm>
              <a:off x="7606080" y="5800320"/>
              <a:ext cx="2712240" cy="3578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6" name="타원 58"/>
            <p:cNvSpPr/>
            <p:nvPr/>
          </p:nvSpPr>
          <p:spPr>
            <a:xfrm>
              <a:off x="7606080" y="5800320"/>
              <a:ext cx="357840" cy="357840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7" name="TextBox 59"/>
            <p:cNvSpPr/>
            <p:nvPr/>
          </p:nvSpPr>
          <p:spPr>
            <a:xfrm>
              <a:off x="8160480" y="5826600"/>
              <a:ext cx="1865880" cy="45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 </a:t>
              </a:r>
              <a:r>
                <a:rPr b="1" lang="en-US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OpenAI </a:t>
              </a:r>
              <a:r>
                <a:rPr b="1" lang="ko-KR" sz="1200" spc="-1" strike="noStrike">
                  <a:solidFill>
                    <a:srgbClr val="3b3838"/>
                  </a:solidFill>
                  <a:latin typeface="맑은 고딕"/>
                  <a:ea typeface="맑은 고딕"/>
                </a:rPr>
                <a:t>프롬프트 설계 및 응답 튜닝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218" name="그래픽 60" descr=""/>
            <p:cNvPicPr/>
            <p:nvPr/>
          </p:nvPicPr>
          <p:blipFill>
            <a:blip r:embed="rId14"/>
            <a:stretch/>
          </p:blipFill>
          <p:spPr>
            <a:xfrm>
              <a:off x="7665120" y="5908320"/>
              <a:ext cx="239760" cy="1497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그래픽 118" descr=""/>
          <p:cNvPicPr/>
          <p:nvPr/>
        </p:nvPicPr>
        <p:blipFill>
          <a:blip r:embed="rId1"/>
          <a:stretch/>
        </p:blipFill>
        <p:spPr>
          <a:xfrm>
            <a:off x="9000" y="0"/>
            <a:ext cx="12191400" cy="6857280"/>
          </a:xfrm>
          <a:prstGeom prst="rect">
            <a:avLst/>
          </a:prstGeom>
          <a:ln w="0">
            <a:noFill/>
          </a:ln>
        </p:spPr>
      </p:pic>
      <p:pic>
        <p:nvPicPr>
          <p:cNvPr id="220" name="그래픽 101" descr=""/>
          <p:cNvPicPr/>
          <p:nvPr/>
        </p:nvPicPr>
        <p:blipFill>
          <a:blip r:embed="rId2"/>
          <a:srcRect l="0" t="4361" r="36130" b="0"/>
          <a:stretch/>
        </p:blipFill>
        <p:spPr>
          <a:xfrm flipH="1" rot="16200000">
            <a:off x="-70200" y="5743800"/>
            <a:ext cx="1184040" cy="1042560"/>
          </a:xfrm>
          <a:prstGeom prst="rect">
            <a:avLst/>
          </a:prstGeom>
          <a:ln w="0">
            <a:noFill/>
          </a:ln>
        </p:spPr>
      </p:pic>
      <p:pic>
        <p:nvPicPr>
          <p:cNvPr id="221" name="그래픽 99" descr=""/>
          <p:cNvPicPr/>
          <p:nvPr/>
        </p:nvPicPr>
        <p:blipFill>
          <a:blip r:embed="rId3"/>
          <a:srcRect l="0" t="0" r="16076" b="36586"/>
          <a:stretch/>
        </p:blipFill>
        <p:spPr>
          <a:xfrm rot="16200000">
            <a:off x="8716680" y="2970720"/>
            <a:ext cx="4527360" cy="2421360"/>
          </a:xfrm>
          <a:prstGeom prst="rect">
            <a:avLst/>
          </a:prstGeom>
          <a:ln w="0">
            <a:noFill/>
          </a:ln>
        </p:spPr>
      </p:pic>
      <p:sp>
        <p:nvSpPr>
          <p:cNvPr id="222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3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224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225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절차 및 방법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226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03</a:t>
              </a:r>
              <a:endParaRPr b="0" lang="en-US" sz="5400" spc="-1" strike="noStrike">
                <a:latin typeface="Arial"/>
              </a:endParaRPr>
            </a:p>
          </p:txBody>
        </p:sp>
      </p:grpSp>
      <p:pic>
        <p:nvPicPr>
          <p:cNvPr id="227" name="그림 34" descr=""/>
          <p:cNvPicPr/>
          <p:nvPr/>
        </p:nvPicPr>
        <p:blipFill>
          <a:blip r:embed="rId4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sp>
        <p:nvSpPr>
          <p:cNvPr id="228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230" name="표 40"/>
          <p:cNvGraphicFramePr/>
          <p:nvPr/>
        </p:nvGraphicFramePr>
        <p:xfrm>
          <a:off x="533520" y="2150280"/>
          <a:ext cx="11217600" cy="4230000"/>
        </p:xfrm>
        <a:graphic>
          <a:graphicData uri="http://schemas.openxmlformats.org/drawingml/2006/table">
            <a:tbl>
              <a:tblPr/>
              <a:tblGrid>
                <a:gridCol w="1494720"/>
                <a:gridCol w="2323800"/>
                <a:gridCol w="5152680"/>
                <a:gridCol w="2246760"/>
              </a:tblGrid>
              <a:tr h="4554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구분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0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기간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noFill/>
                    </a:lnL>
                    <a:lnR w="28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활동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noFill/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6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비고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noFill/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3378c8"/>
                      </a:solidFill>
                    </a:lnB>
                    <a:solidFill>
                      <a:srgbClr val="3378c8">
                        <a:alpha val="5000"/>
                      </a:srgbClr>
                    </a:solidFill>
                  </a:tcPr>
                </a:tc>
              </a:tr>
              <a:tr h="62892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사전 기획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05/23(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금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05/25(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일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3378c8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아이디어 선정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6480">
                      <a:solidFill>
                        <a:srgbClr val="3378c8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  <a:tr h="62892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기능 설계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05/26(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월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05/28(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수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산업용 헬퍼로봇 참고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  <a:tr h="62892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부분 기능 시험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05/19(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월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05/20(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화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</a:rPr>
                        <a:t>개별 동작 구현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  <a:tr h="62892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전체 기능 시험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05/20(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화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05/21(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수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</a:rPr>
                        <a:t>최적화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</a:rPr>
                        <a:t>, 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</a:rPr>
                        <a:t>오류 수정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  <a:tr h="62892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산출물 작성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05/21(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수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05/22(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목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d9d9d9"/>
                      </a:solidFill>
                    </a:lnB>
                    <a:noFill/>
                  </a:tcPr>
                </a:tc>
                <a:tc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2880">
                      <a:solidFill>
                        <a:srgbClr val="bfbfbf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  <a:tr h="630360">
                <a:tc>
                  <a:txBody>
                    <a:bodyPr lIns="84600" rIns="84600" anchor="ctr">
                      <a:noAutofit/>
                    </a:bodyPr>
                    <a:p>
                      <a:pPr algn="ctr">
                        <a:lnSpc>
                          <a:spcPct val="120000"/>
                        </a:lnSpc>
                        <a:spcBef>
                          <a:spcPts val="601"/>
                        </a:spcBef>
                        <a:buNone/>
                        <a:tabLst>
                          <a:tab algn="l" pos="0"/>
                        </a:tabLst>
                      </a:pP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총 개발기간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84600" marR="84600">
                    <a:lnL w="28080">
                      <a:noFill/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pattFill prst="ltUpDiag">
                      <a:fgClr>
                        <a:srgbClr val="eaf1f9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 lIns="33120" rIns="3600" anchor="ctr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05/16(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금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 ~ 05/22(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목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)(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총 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  <a:r>
                        <a:rPr b="1" lang="ko-KR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일</a:t>
                      </a:r>
                      <a:r>
                        <a:rPr b="1" lang="en-US" sz="1200" spc="-1" strike="noStrike">
                          <a:solidFill>
                            <a:srgbClr val="3b3838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anchor="ctr" marL="33120" marR="360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80">
                      <a:solidFill>
                        <a:srgbClr val="bfbfbf"/>
                      </a:solidFill>
                    </a:lnR>
                    <a:lnT w="6480">
                      <a:solidFill>
                        <a:srgbClr val="d9d9d9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noFill/>
                  </a:tcPr>
                </a:tc>
                <a:tc>
                  <a:tcPr anchor="ctr" marL="91440" marR="91440">
                    <a:lnL w="2880">
                      <a:solidFill>
                        <a:srgbClr val="bfbfbf"/>
                      </a:solidFill>
                    </a:lnL>
                    <a:lnR w="28080">
                      <a:noFill/>
                    </a:lnR>
                    <a:lnT w="2880">
                      <a:solidFill>
                        <a:srgbClr val="bfbfbf"/>
                      </a:solidFill>
                    </a:lnT>
                    <a:lnB w="6480">
                      <a:solidFill>
                        <a:srgbClr val="a6a6a6"/>
                      </a:solidFill>
                    </a:lnB>
                    <a:solidFill>
                      <a:srgbClr val="ffffff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31" name="그래픽 103" descr=""/>
          <p:cNvPicPr/>
          <p:nvPr/>
        </p:nvPicPr>
        <p:blipFill>
          <a:blip r:embed="rId5"/>
          <a:stretch/>
        </p:blipFill>
        <p:spPr>
          <a:xfrm>
            <a:off x="179640" y="5477760"/>
            <a:ext cx="124200" cy="124200"/>
          </a:xfrm>
          <a:prstGeom prst="rect">
            <a:avLst/>
          </a:prstGeom>
          <a:ln w="0">
            <a:noFill/>
          </a:ln>
        </p:spPr>
      </p:pic>
      <p:grpSp>
        <p:nvGrpSpPr>
          <p:cNvPr id="232" name="그룹 20"/>
          <p:cNvGrpSpPr/>
          <p:nvPr/>
        </p:nvGrpSpPr>
        <p:grpSpPr>
          <a:xfrm>
            <a:off x="4556160" y="2701080"/>
            <a:ext cx="2474280" cy="388080"/>
            <a:chOff x="4556160" y="2701080"/>
            <a:chExt cx="2474280" cy="388080"/>
          </a:xfrm>
        </p:grpSpPr>
        <p:grpSp>
          <p:nvGrpSpPr>
            <p:cNvPr id="233" name="그룹 47"/>
            <p:cNvGrpSpPr/>
            <p:nvPr/>
          </p:nvGrpSpPr>
          <p:grpSpPr>
            <a:xfrm>
              <a:off x="4556160" y="2701080"/>
              <a:ext cx="2474280" cy="388080"/>
              <a:chOff x="4556160" y="2701080"/>
              <a:chExt cx="2474280" cy="388080"/>
            </a:xfrm>
          </p:grpSpPr>
          <p:grpSp>
            <p:nvGrpSpPr>
              <p:cNvPr id="234" name="그룹 46"/>
              <p:cNvGrpSpPr/>
              <p:nvPr/>
            </p:nvGrpSpPr>
            <p:grpSpPr>
              <a:xfrm>
                <a:off x="4556160" y="2701080"/>
                <a:ext cx="2455920" cy="388080"/>
                <a:chOff x="4556160" y="2701080"/>
                <a:chExt cx="2455920" cy="388080"/>
              </a:xfrm>
            </p:grpSpPr>
            <p:sp>
              <p:nvSpPr>
                <p:cNvPr id="235" name="사각형: 둥근 모서리 41"/>
                <p:cNvSpPr/>
                <p:nvPr/>
              </p:nvSpPr>
              <p:spPr>
                <a:xfrm>
                  <a:off x="4556160" y="2701080"/>
                  <a:ext cx="2455920" cy="388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36" name="타원 42"/>
                <p:cNvSpPr/>
                <p:nvPr/>
              </p:nvSpPr>
              <p:spPr>
                <a:xfrm>
                  <a:off x="4556160" y="2701080"/>
                  <a:ext cx="334440" cy="38808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237" name="TextBox 45"/>
              <p:cNvSpPr/>
              <p:nvPr/>
            </p:nvSpPr>
            <p:spPr>
              <a:xfrm>
                <a:off x="4909320" y="2739960"/>
                <a:ext cx="212112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프로젝트 기획 및 주제 선정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238" name="그래픽 105" descr=""/>
            <p:cNvPicPr/>
            <p:nvPr/>
          </p:nvPicPr>
          <p:blipFill>
            <a:blip r:embed="rId6"/>
            <a:stretch/>
          </p:blipFill>
          <p:spPr>
            <a:xfrm>
              <a:off x="4671720" y="2794680"/>
              <a:ext cx="149040" cy="214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9" name="그룹 9"/>
          <p:cNvGrpSpPr/>
          <p:nvPr/>
        </p:nvGrpSpPr>
        <p:grpSpPr>
          <a:xfrm>
            <a:off x="7241760" y="2694960"/>
            <a:ext cx="1725840" cy="413280"/>
            <a:chOff x="7241760" y="2694960"/>
            <a:chExt cx="1725840" cy="413280"/>
          </a:xfrm>
        </p:grpSpPr>
        <p:grpSp>
          <p:nvGrpSpPr>
            <p:cNvPr id="240" name="그룹 48"/>
            <p:cNvGrpSpPr/>
            <p:nvPr/>
          </p:nvGrpSpPr>
          <p:grpSpPr>
            <a:xfrm>
              <a:off x="7241760" y="2694960"/>
              <a:ext cx="1725840" cy="413280"/>
              <a:chOff x="7241760" y="2694960"/>
              <a:chExt cx="1725840" cy="413280"/>
            </a:xfrm>
          </p:grpSpPr>
          <p:grpSp>
            <p:nvGrpSpPr>
              <p:cNvPr id="241" name="그룹 49"/>
              <p:cNvGrpSpPr/>
              <p:nvPr/>
            </p:nvGrpSpPr>
            <p:grpSpPr>
              <a:xfrm>
                <a:off x="7241760" y="2694960"/>
                <a:ext cx="1725840" cy="413280"/>
                <a:chOff x="7241760" y="2694960"/>
                <a:chExt cx="1725840" cy="413280"/>
              </a:xfrm>
            </p:grpSpPr>
            <p:sp>
              <p:nvSpPr>
                <p:cNvPr id="242" name="사각형: 둥근 모서리 51"/>
                <p:cNvSpPr/>
                <p:nvPr/>
              </p:nvSpPr>
              <p:spPr>
                <a:xfrm>
                  <a:off x="7241760" y="2734920"/>
                  <a:ext cx="1725840" cy="3729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43" name="타원 52"/>
                <p:cNvSpPr/>
                <p:nvPr/>
              </p:nvSpPr>
              <p:spPr>
                <a:xfrm>
                  <a:off x="7241760" y="2694960"/>
                  <a:ext cx="358920" cy="41328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244" name="TextBox 50"/>
              <p:cNvSpPr/>
              <p:nvPr/>
            </p:nvSpPr>
            <p:spPr>
              <a:xfrm>
                <a:off x="7663320" y="2772000"/>
                <a:ext cx="130428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기획안 작성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245" name="그래픽 106" descr=""/>
            <p:cNvPicPr/>
            <p:nvPr/>
          </p:nvPicPr>
          <p:blipFill>
            <a:blip r:embed="rId7"/>
            <a:stretch/>
          </p:blipFill>
          <p:spPr>
            <a:xfrm>
              <a:off x="7375680" y="2832480"/>
              <a:ext cx="171360" cy="1976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46" name="그룹 19"/>
          <p:cNvGrpSpPr/>
          <p:nvPr/>
        </p:nvGrpSpPr>
        <p:grpSpPr>
          <a:xfrm>
            <a:off x="4565160" y="3339360"/>
            <a:ext cx="2474280" cy="388080"/>
            <a:chOff x="4565160" y="3339360"/>
            <a:chExt cx="2474280" cy="388080"/>
          </a:xfrm>
        </p:grpSpPr>
        <p:grpSp>
          <p:nvGrpSpPr>
            <p:cNvPr id="247" name="그룹 57"/>
            <p:cNvGrpSpPr/>
            <p:nvPr/>
          </p:nvGrpSpPr>
          <p:grpSpPr>
            <a:xfrm>
              <a:off x="4565160" y="3339360"/>
              <a:ext cx="2474280" cy="388080"/>
              <a:chOff x="4565160" y="3339360"/>
              <a:chExt cx="2474280" cy="388080"/>
            </a:xfrm>
          </p:grpSpPr>
          <p:grpSp>
            <p:nvGrpSpPr>
              <p:cNvPr id="248" name="그룹 58"/>
              <p:cNvGrpSpPr/>
              <p:nvPr/>
            </p:nvGrpSpPr>
            <p:grpSpPr>
              <a:xfrm>
                <a:off x="4565160" y="3339360"/>
                <a:ext cx="2455920" cy="388080"/>
                <a:chOff x="4565160" y="3339360"/>
                <a:chExt cx="2455920" cy="388080"/>
              </a:xfrm>
            </p:grpSpPr>
            <p:sp>
              <p:nvSpPr>
                <p:cNvPr id="249" name="사각형: 둥근 모서리 60"/>
                <p:cNvSpPr/>
                <p:nvPr/>
              </p:nvSpPr>
              <p:spPr>
                <a:xfrm>
                  <a:off x="4565160" y="3339360"/>
                  <a:ext cx="2455920" cy="388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50" name="타원 61"/>
                <p:cNvSpPr/>
                <p:nvPr/>
              </p:nvSpPr>
              <p:spPr>
                <a:xfrm>
                  <a:off x="4565160" y="3339360"/>
                  <a:ext cx="334440" cy="38808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251" name="TextBox 59"/>
              <p:cNvSpPr/>
              <p:nvPr/>
            </p:nvSpPr>
            <p:spPr>
              <a:xfrm>
                <a:off x="4918320" y="3377880"/>
                <a:ext cx="2121120" cy="249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05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참고자료 검색 및 기능 구체화 </a:t>
                </a:r>
                <a:endParaRPr b="0" lang="en-US" sz="1050" spc="-1" strike="noStrike">
                  <a:latin typeface="Arial"/>
                </a:endParaRPr>
              </a:p>
            </p:txBody>
          </p:sp>
        </p:grpSp>
        <p:pic>
          <p:nvPicPr>
            <p:cNvPr id="252" name="그래픽 107" descr=""/>
            <p:cNvPicPr/>
            <p:nvPr/>
          </p:nvPicPr>
          <p:blipFill>
            <a:blip r:embed="rId8"/>
            <a:stretch/>
          </p:blipFill>
          <p:spPr>
            <a:xfrm>
              <a:off x="4680720" y="3432600"/>
              <a:ext cx="149040" cy="214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53" name="그룹 11"/>
          <p:cNvGrpSpPr/>
          <p:nvPr/>
        </p:nvGrpSpPr>
        <p:grpSpPr>
          <a:xfrm>
            <a:off x="7241760" y="3339360"/>
            <a:ext cx="1827000" cy="389160"/>
            <a:chOff x="7241760" y="3339360"/>
            <a:chExt cx="1827000" cy="389160"/>
          </a:xfrm>
        </p:grpSpPr>
        <p:grpSp>
          <p:nvGrpSpPr>
            <p:cNvPr id="254" name="그룹 63"/>
            <p:cNvGrpSpPr/>
            <p:nvPr/>
          </p:nvGrpSpPr>
          <p:grpSpPr>
            <a:xfrm>
              <a:off x="7241760" y="3339360"/>
              <a:ext cx="1827000" cy="389160"/>
              <a:chOff x="7241760" y="3339360"/>
              <a:chExt cx="1827000" cy="389160"/>
            </a:xfrm>
          </p:grpSpPr>
          <p:grpSp>
            <p:nvGrpSpPr>
              <p:cNvPr id="255" name="그룹 64"/>
              <p:cNvGrpSpPr/>
              <p:nvPr/>
            </p:nvGrpSpPr>
            <p:grpSpPr>
              <a:xfrm>
                <a:off x="7241760" y="3339360"/>
                <a:ext cx="1678320" cy="389160"/>
                <a:chOff x="7241760" y="3339360"/>
                <a:chExt cx="1678320" cy="389160"/>
              </a:xfrm>
            </p:grpSpPr>
            <p:sp>
              <p:nvSpPr>
                <p:cNvPr id="256" name="사각형: 둥근 모서리 66"/>
                <p:cNvSpPr/>
                <p:nvPr/>
              </p:nvSpPr>
              <p:spPr>
                <a:xfrm>
                  <a:off x="7241760" y="3339360"/>
                  <a:ext cx="1678320" cy="3891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57" name="타원 67"/>
                <p:cNvSpPr/>
                <p:nvPr/>
              </p:nvSpPr>
              <p:spPr>
                <a:xfrm>
                  <a:off x="7241760" y="3339360"/>
                  <a:ext cx="328680" cy="3891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258" name="TextBox 65"/>
              <p:cNvSpPr/>
              <p:nvPr/>
            </p:nvSpPr>
            <p:spPr>
              <a:xfrm>
                <a:off x="7588800" y="3377880"/>
                <a:ext cx="147996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ko-KR" sz="12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학습용 데이터 수집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259" name="그래픽 108" descr=""/>
            <p:cNvPicPr/>
            <p:nvPr/>
          </p:nvPicPr>
          <p:blipFill>
            <a:blip r:embed="rId9"/>
            <a:stretch/>
          </p:blipFill>
          <p:spPr>
            <a:xfrm>
              <a:off x="7346160" y="3432960"/>
              <a:ext cx="146520" cy="214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0" name="그룹 18"/>
          <p:cNvGrpSpPr/>
          <p:nvPr/>
        </p:nvGrpSpPr>
        <p:grpSpPr>
          <a:xfrm>
            <a:off x="4565160" y="3985920"/>
            <a:ext cx="2455920" cy="388080"/>
            <a:chOff x="4565160" y="3985920"/>
            <a:chExt cx="2455920" cy="388080"/>
          </a:xfrm>
        </p:grpSpPr>
        <p:grpSp>
          <p:nvGrpSpPr>
            <p:cNvPr id="261" name="그룹 69"/>
            <p:cNvGrpSpPr/>
            <p:nvPr/>
          </p:nvGrpSpPr>
          <p:grpSpPr>
            <a:xfrm>
              <a:off x="4565160" y="3985920"/>
              <a:ext cx="2455920" cy="388080"/>
              <a:chOff x="4565160" y="3985920"/>
              <a:chExt cx="2455920" cy="388080"/>
            </a:xfrm>
          </p:grpSpPr>
          <p:grpSp>
            <p:nvGrpSpPr>
              <p:cNvPr id="262" name="그룹 70"/>
              <p:cNvGrpSpPr/>
              <p:nvPr/>
            </p:nvGrpSpPr>
            <p:grpSpPr>
              <a:xfrm>
                <a:off x="4565160" y="3985920"/>
                <a:ext cx="2455920" cy="388080"/>
                <a:chOff x="4565160" y="3985920"/>
                <a:chExt cx="2455920" cy="388080"/>
              </a:xfrm>
            </p:grpSpPr>
            <p:sp>
              <p:nvSpPr>
                <p:cNvPr id="263" name="사각형: 둥근 모서리 72"/>
                <p:cNvSpPr/>
                <p:nvPr/>
              </p:nvSpPr>
              <p:spPr>
                <a:xfrm>
                  <a:off x="4565160" y="3985920"/>
                  <a:ext cx="2455920" cy="388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64" name="타원 73"/>
                <p:cNvSpPr/>
                <p:nvPr/>
              </p:nvSpPr>
              <p:spPr>
                <a:xfrm>
                  <a:off x="4565160" y="3985920"/>
                  <a:ext cx="334440" cy="38808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265" name="TextBox 71"/>
              <p:cNvSpPr/>
              <p:nvPr/>
            </p:nvSpPr>
            <p:spPr>
              <a:xfrm>
                <a:off x="4918320" y="4024440"/>
                <a:ext cx="19706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단위 기능 구현 및 시험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266" name="그래픽 109" descr=""/>
            <p:cNvPicPr/>
            <p:nvPr/>
          </p:nvPicPr>
          <p:blipFill>
            <a:blip r:embed="rId10"/>
            <a:stretch/>
          </p:blipFill>
          <p:spPr>
            <a:xfrm>
              <a:off x="4680720" y="4073760"/>
              <a:ext cx="149040" cy="214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7" name="그룹 17"/>
          <p:cNvGrpSpPr/>
          <p:nvPr/>
        </p:nvGrpSpPr>
        <p:grpSpPr>
          <a:xfrm>
            <a:off x="4547520" y="4657680"/>
            <a:ext cx="2455920" cy="388080"/>
            <a:chOff x="4547520" y="4657680"/>
            <a:chExt cx="2455920" cy="388080"/>
          </a:xfrm>
        </p:grpSpPr>
        <p:grpSp>
          <p:nvGrpSpPr>
            <p:cNvPr id="268" name="그룹 75"/>
            <p:cNvGrpSpPr/>
            <p:nvPr/>
          </p:nvGrpSpPr>
          <p:grpSpPr>
            <a:xfrm>
              <a:off x="4547520" y="4657680"/>
              <a:ext cx="2455920" cy="388080"/>
              <a:chOff x="4547520" y="4657680"/>
              <a:chExt cx="2455920" cy="388080"/>
            </a:xfrm>
          </p:grpSpPr>
          <p:grpSp>
            <p:nvGrpSpPr>
              <p:cNvPr id="269" name="그룹 76"/>
              <p:cNvGrpSpPr/>
              <p:nvPr/>
            </p:nvGrpSpPr>
            <p:grpSpPr>
              <a:xfrm>
                <a:off x="4547520" y="4657680"/>
                <a:ext cx="2455920" cy="388080"/>
                <a:chOff x="4547520" y="4657680"/>
                <a:chExt cx="2455920" cy="388080"/>
              </a:xfrm>
            </p:grpSpPr>
            <p:sp>
              <p:nvSpPr>
                <p:cNvPr id="270" name="사각형: 둥근 모서리 78"/>
                <p:cNvSpPr/>
                <p:nvPr/>
              </p:nvSpPr>
              <p:spPr>
                <a:xfrm>
                  <a:off x="4547520" y="4657680"/>
                  <a:ext cx="2455920" cy="388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71" name="타원 79"/>
                <p:cNvSpPr/>
                <p:nvPr/>
              </p:nvSpPr>
              <p:spPr>
                <a:xfrm>
                  <a:off x="4547520" y="4657680"/>
                  <a:ext cx="334440" cy="38808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272" name="TextBox 77"/>
              <p:cNvSpPr/>
              <p:nvPr/>
            </p:nvSpPr>
            <p:spPr>
              <a:xfrm>
                <a:off x="4900680" y="4696200"/>
                <a:ext cx="20498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 </a:t>
                </a: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기능 통합 및 테스트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273" name="그래픽 115" descr=""/>
            <p:cNvPicPr/>
            <p:nvPr/>
          </p:nvPicPr>
          <p:blipFill>
            <a:blip r:embed="rId11"/>
            <a:stretch/>
          </p:blipFill>
          <p:spPr>
            <a:xfrm>
              <a:off x="4663080" y="4741560"/>
              <a:ext cx="149040" cy="214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74" name="그룹 15"/>
          <p:cNvGrpSpPr/>
          <p:nvPr/>
        </p:nvGrpSpPr>
        <p:grpSpPr>
          <a:xfrm>
            <a:off x="4574160" y="5358240"/>
            <a:ext cx="2456280" cy="314280"/>
            <a:chOff x="4574160" y="5358240"/>
            <a:chExt cx="2456280" cy="314280"/>
          </a:xfrm>
        </p:grpSpPr>
        <p:grpSp>
          <p:nvGrpSpPr>
            <p:cNvPr id="275" name="그룹 81"/>
            <p:cNvGrpSpPr/>
            <p:nvPr/>
          </p:nvGrpSpPr>
          <p:grpSpPr>
            <a:xfrm>
              <a:off x="4574160" y="5358240"/>
              <a:ext cx="2456280" cy="314280"/>
              <a:chOff x="4574160" y="5358240"/>
              <a:chExt cx="2456280" cy="314280"/>
            </a:xfrm>
          </p:grpSpPr>
          <p:grpSp>
            <p:nvGrpSpPr>
              <p:cNvPr id="276" name="그룹 82"/>
              <p:cNvGrpSpPr/>
              <p:nvPr/>
            </p:nvGrpSpPr>
            <p:grpSpPr>
              <a:xfrm>
                <a:off x="4574160" y="5358240"/>
                <a:ext cx="2438280" cy="314280"/>
                <a:chOff x="4574160" y="5358240"/>
                <a:chExt cx="2438280" cy="314280"/>
              </a:xfrm>
            </p:grpSpPr>
            <p:sp>
              <p:nvSpPr>
                <p:cNvPr id="277" name="사각형: 둥근 모서리 84"/>
                <p:cNvSpPr/>
                <p:nvPr/>
              </p:nvSpPr>
              <p:spPr>
                <a:xfrm>
                  <a:off x="4574160" y="5358240"/>
                  <a:ext cx="2438280" cy="314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78" name="타원 85"/>
                <p:cNvSpPr/>
                <p:nvPr/>
              </p:nvSpPr>
              <p:spPr>
                <a:xfrm>
                  <a:off x="4574160" y="5358240"/>
                  <a:ext cx="331920" cy="31428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279" name="TextBox 83"/>
              <p:cNvSpPr/>
              <p:nvPr/>
            </p:nvSpPr>
            <p:spPr>
              <a:xfrm>
                <a:off x="4924800" y="5389560"/>
                <a:ext cx="210564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spcBef>
                    <a:spcPts val="601"/>
                  </a:spcBef>
                  <a:buNone/>
                  <a:tabLst>
                    <a:tab algn="l" pos="0"/>
                  </a:tabLst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영상 촬영 산출물 정리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280" name="그래픽 116" descr=""/>
            <p:cNvPicPr/>
            <p:nvPr/>
          </p:nvPicPr>
          <p:blipFill>
            <a:blip r:embed="rId12"/>
            <a:stretch/>
          </p:blipFill>
          <p:spPr>
            <a:xfrm>
              <a:off x="4689000" y="5433840"/>
              <a:ext cx="147960" cy="1731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81" name="그룹 96"/>
          <p:cNvGrpSpPr/>
          <p:nvPr/>
        </p:nvGrpSpPr>
        <p:grpSpPr>
          <a:xfrm>
            <a:off x="7244280" y="3972960"/>
            <a:ext cx="2019600" cy="388080"/>
            <a:chOff x="7244280" y="3972960"/>
            <a:chExt cx="2019600" cy="388080"/>
          </a:xfrm>
        </p:grpSpPr>
        <p:grpSp>
          <p:nvGrpSpPr>
            <p:cNvPr id="282" name="그룹 97"/>
            <p:cNvGrpSpPr/>
            <p:nvPr/>
          </p:nvGrpSpPr>
          <p:grpSpPr>
            <a:xfrm>
              <a:off x="7244280" y="3972960"/>
              <a:ext cx="2019600" cy="388080"/>
              <a:chOff x="7244280" y="3972960"/>
              <a:chExt cx="2019600" cy="388080"/>
            </a:xfrm>
          </p:grpSpPr>
          <p:grpSp>
            <p:nvGrpSpPr>
              <p:cNvPr id="283" name="그룹 100"/>
              <p:cNvGrpSpPr/>
              <p:nvPr/>
            </p:nvGrpSpPr>
            <p:grpSpPr>
              <a:xfrm>
                <a:off x="7244280" y="3972960"/>
                <a:ext cx="2019600" cy="388080"/>
                <a:chOff x="7244280" y="3972960"/>
                <a:chExt cx="2019600" cy="388080"/>
              </a:xfrm>
            </p:grpSpPr>
            <p:sp>
              <p:nvSpPr>
                <p:cNvPr id="284" name="사각형: 둥근 모서리 104"/>
                <p:cNvSpPr/>
                <p:nvPr/>
              </p:nvSpPr>
              <p:spPr>
                <a:xfrm>
                  <a:off x="7244280" y="3972960"/>
                  <a:ext cx="2019600" cy="388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85" name="타원 110"/>
                <p:cNvSpPr/>
                <p:nvPr/>
              </p:nvSpPr>
              <p:spPr>
                <a:xfrm>
                  <a:off x="7244280" y="3972960"/>
                  <a:ext cx="274680" cy="38808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286" name="TextBox 102"/>
              <p:cNvSpPr/>
              <p:nvPr/>
            </p:nvSpPr>
            <p:spPr>
              <a:xfrm>
                <a:off x="7534800" y="4011480"/>
                <a:ext cx="162036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en-US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ROS2 </a:t>
                </a: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패키지 제작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287" name="그래픽 98" descr=""/>
            <p:cNvPicPr/>
            <p:nvPr/>
          </p:nvPicPr>
          <p:blipFill>
            <a:blip r:embed="rId13"/>
            <a:stretch/>
          </p:blipFill>
          <p:spPr>
            <a:xfrm>
              <a:off x="7339320" y="4056840"/>
              <a:ext cx="122400" cy="214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88" name="그룹 86"/>
          <p:cNvGrpSpPr/>
          <p:nvPr/>
        </p:nvGrpSpPr>
        <p:grpSpPr>
          <a:xfrm>
            <a:off x="7244280" y="4630320"/>
            <a:ext cx="2019600" cy="388080"/>
            <a:chOff x="7244280" y="4630320"/>
            <a:chExt cx="2019600" cy="388080"/>
          </a:xfrm>
        </p:grpSpPr>
        <p:grpSp>
          <p:nvGrpSpPr>
            <p:cNvPr id="289" name="그룹 92"/>
            <p:cNvGrpSpPr/>
            <p:nvPr/>
          </p:nvGrpSpPr>
          <p:grpSpPr>
            <a:xfrm>
              <a:off x="7244280" y="4630320"/>
              <a:ext cx="2019600" cy="388080"/>
              <a:chOff x="7244280" y="4630320"/>
              <a:chExt cx="2019600" cy="388080"/>
            </a:xfrm>
          </p:grpSpPr>
          <p:grpSp>
            <p:nvGrpSpPr>
              <p:cNvPr id="290" name="그룹 94"/>
              <p:cNvGrpSpPr/>
              <p:nvPr/>
            </p:nvGrpSpPr>
            <p:grpSpPr>
              <a:xfrm>
                <a:off x="7244280" y="4630320"/>
                <a:ext cx="2019600" cy="388080"/>
                <a:chOff x="7244280" y="4630320"/>
                <a:chExt cx="2019600" cy="388080"/>
              </a:xfrm>
            </p:grpSpPr>
            <p:sp>
              <p:nvSpPr>
                <p:cNvPr id="291" name="사각형: 둥근 모서리 111"/>
                <p:cNvSpPr/>
                <p:nvPr/>
              </p:nvSpPr>
              <p:spPr>
                <a:xfrm>
                  <a:off x="7244280" y="4630320"/>
                  <a:ext cx="2019600" cy="388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92" name="타원 112"/>
                <p:cNvSpPr/>
                <p:nvPr/>
              </p:nvSpPr>
              <p:spPr>
                <a:xfrm>
                  <a:off x="7244280" y="4630320"/>
                  <a:ext cx="274680" cy="38808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293" name="TextBox 95"/>
              <p:cNvSpPr/>
              <p:nvPr/>
            </p:nvSpPr>
            <p:spPr>
              <a:xfrm>
                <a:off x="7534800" y="4669200"/>
                <a:ext cx="162036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발표자료 작성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294" name="그래픽 93" descr=""/>
            <p:cNvPicPr/>
            <p:nvPr/>
          </p:nvPicPr>
          <p:blipFill>
            <a:blip r:embed="rId14"/>
            <a:stretch/>
          </p:blipFill>
          <p:spPr>
            <a:xfrm>
              <a:off x="7339320" y="4714200"/>
              <a:ext cx="122400" cy="214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95" name="그룹 5"/>
          <p:cNvGrpSpPr/>
          <p:nvPr/>
        </p:nvGrpSpPr>
        <p:grpSpPr>
          <a:xfrm>
            <a:off x="7244640" y="4630320"/>
            <a:ext cx="2019600" cy="388080"/>
            <a:chOff x="7244640" y="4630320"/>
            <a:chExt cx="2019600" cy="388080"/>
          </a:xfrm>
        </p:grpSpPr>
        <p:grpSp>
          <p:nvGrpSpPr>
            <p:cNvPr id="296" name="그룹 10"/>
            <p:cNvGrpSpPr/>
            <p:nvPr/>
          </p:nvGrpSpPr>
          <p:grpSpPr>
            <a:xfrm>
              <a:off x="7244640" y="4630320"/>
              <a:ext cx="2019600" cy="388080"/>
              <a:chOff x="7244640" y="4630320"/>
              <a:chExt cx="2019600" cy="388080"/>
            </a:xfrm>
          </p:grpSpPr>
          <p:grpSp>
            <p:nvGrpSpPr>
              <p:cNvPr id="297" name="그룹 12"/>
              <p:cNvGrpSpPr/>
              <p:nvPr/>
            </p:nvGrpSpPr>
            <p:grpSpPr>
              <a:xfrm>
                <a:off x="7244640" y="4630320"/>
                <a:ext cx="2019600" cy="388080"/>
                <a:chOff x="7244640" y="4630320"/>
                <a:chExt cx="2019600" cy="388080"/>
              </a:xfrm>
            </p:grpSpPr>
            <p:sp>
              <p:nvSpPr>
                <p:cNvPr id="298" name="사각형: 둥근 모서리 1"/>
                <p:cNvSpPr/>
                <p:nvPr/>
              </p:nvSpPr>
              <p:spPr>
                <a:xfrm>
                  <a:off x="7244640" y="4630320"/>
                  <a:ext cx="2019600" cy="388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99" name="타원 1"/>
                <p:cNvSpPr/>
                <p:nvPr/>
              </p:nvSpPr>
              <p:spPr>
                <a:xfrm>
                  <a:off x="7244640" y="4630320"/>
                  <a:ext cx="274680" cy="38808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300" name="TextBox 2"/>
              <p:cNvSpPr/>
              <p:nvPr/>
            </p:nvSpPr>
            <p:spPr>
              <a:xfrm>
                <a:off x="7535160" y="4669200"/>
                <a:ext cx="162036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코드 리팩토링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301" name="그래픽 5" descr=""/>
            <p:cNvPicPr/>
            <p:nvPr/>
          </p:nvPicPr>
          <p:blipFill>
            <a:blip r:embed="rId15"/>
            <a:stretch/>
          </p:blipFill>
          <p:spPr>
            <a:xfrm>
              <a:off x="7339680" y="4714200"/>
              <a:ext cx="122400" cy="214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02" name="그룹 28"/>
          <p:cNvGrpSpPr/>
          <p:nvPr/>
        </p:nvGrpSpPr>
        <p:grpSpPr>
          <a:xfrm>
            <a:off x="7206480" y="5326560"/>
            <a:ext cx="2019600" cy="388080"/>
            <a:chOff x="7206480" y="5326560"/>
            <a:chExt cx="2019600" cy="388080"/>
          </a:xfrm>
        </p:grpSpPr>
        <p:grpSp>
          <p:nvGrpSpPr>
            <p:cNvPr id="303" name="그룹 29"/>
            <p:cNvGrpSpPr/>
            <p:nvPr/>
          </p:nvGrpSpPr>
          <p:grpSpPr>
            <a:xfrm>
              <a:off x="7206480" y="5326560"/>
              <a:ext cx="2019600" cy="388080"/>
              <a:chOff x="7206480" y="5326560"/>
              <a:chExt cx="2019600" cy="388080"/>
            </a:xfrm>
          </p:grpSpPr>
          <p:grpSp>
            <p:nvGrpSpPr>
              <p:cNvPr id="304" name="그룹 30"/>
              <p:cNvGrpSpPr/>
              <p:nvPr/>
            </p:nvGrpSpPr>
            <p:grpSpPr>
              <a:xfrm>
                <a:off x="7206480" y="5326560"/>
                <a:ext cx="2019600" cy="388080"/>
                <a:chOff x="7206480" y="5326560"/>
                <a:chExt cx="2019600" cy="388080"/>
              </a:xfrm>
            </p:grpSpPr>
            <p:sp>
              <p:nvSpPr>
                <p:cNvPr id="305" name="사각형: 둥근 모서리 3"/>
                <p:cNvSpPr/>
                <p:nvPr/>
              </p:nvSpPr>
              <p:spPr>
                <a:xfrm>
                  <a:off x="7206480" y="5326560"/>
                  <a:ext cx="2019600" cy="3880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06" name="타원 3"/>
                <p:cNvSpPr/>
                <p:nvPr/>
              </p:nvSpPr>
              <p:spPr>
                <a:xfrm>
                  <a:off x="7206480" y="5326560"/>
                  <a:ext cx="274680" cy="38808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307" name="TextBox 7"/>
              <p:cNvSpPr/>
              <p:nvPr/>
            </p:nvSpPr>
            <p:spPr>
              <a:xfrm>
                <a:off x="7497000" y="5365440"/>
                <a:ext cx="1620360" cy="272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1" lang="ko-KR" sz="1200" spc="-1" strike="noStrike">
                    <a:solidFill>
                      <a:srgbClr val="3b3838"/>
                    </a:solidFill>
                    <a:latin typeface="맑은 고딕"/>
                    <a:ea typeface="맑은 고딕"/>
                  </a:rPr>
                  <a:t>발표자료 작성</a:t>
                </a:r>
                <a:endParaRPr b="0" lang="en-US" sz="1200" spc="-1" strike="noStrike">
                  <a:latin typeface="Arial"/>
                </a:endParaRPr>
              </a:p>
            </p:txBody>
          </p:sp>
        </p:grpSp>
        <p:pic>
          <p:nvPicPr>
            <p:cNvPr id="308" name="그래픽 9" descr=""/>
            <p:cNvPicPr/>
            <p:nvPr/>
          </p:nvPicPr>
          <p:blipFill>
            <a:blip r:embed="rId16"/>
            <a:stretch/>
          </p:blipFill>
          <p:spPr>
            <a:xfrm>
              <a:off x="7301520" y="5410440"/>
              <a:ext cx="122400" cy="2142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10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311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312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13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314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6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317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1800" spc="-100" strike="noStrike">
                  <a:solidFill>
                    <a:srgbClr val="3b3838"/>
                  </a:solidFill>
                  <a:latin typeface="Arial"/>
                  <a:ea typeface="DejaVu Sans"/>
                </a:rPr>
                <a:t>동작 과정 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18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19" name="그림 34" descr=""/>
          <p:cNvPicPr/>
          <p:nvPr/>
        </p:nvPicPr>
        <p:blipFill>
          <a:blip r:embed="rId1">
            <a:alphaModFix amt="27000"/>
          </a:blip>
          <a:stretch/>
        </p:blipFill>
        <p:spPr>
          <a:xfrm flipH="1">
            <a:off x="720" y="1917000"/>
            <a:ext cx="12191400" cy="232920"/>
          </a:xfrm>
          <a:prstGeom prst="rect">
            <a:avLst/>
          </a:prstGeom>
          <a:ln w="0">
            <a:noFill/>
          </a:ln>
        </p:spPr>
      </p:pic>
      <p:sp>
        <p:nvSpPr>
          <p:cNvPr id="320" name="TextBox 40"/>
          <p:cNvSpPr/>
          <p:nvPr/>
        </p:nvSpPr>
        <p:spPr>
          <a:xfrm>
            <a:off x="299520" y="3976560"/>
            <a:ext cx="2195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아이스 아메리카노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순서도: 대체 처리 42"/>
          <p:cNvSpPr/>
          <p:nvPr/>
        </p:nvSpPr>
        <p:spPr>
          <a:xfrm>
            <a:off x="372960" y="2572200"/>
            <a:ext cx="1081440" cy="705960"/>
          </a:xfrm>
          <a:prstGeom prst="flowChartAlternateProcess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메뉴 선택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2" name="화살표: 오른쪽 43"/>
          <p:cNvSpPr/>
          <p:nvPr/>
        </p:nvSpPr>
        <p:spPr>
          <a:xfrm>
            <a:off x="1541880" y="2809800"/>
            <a:ext cx="778320" cy="2008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>
            <a:solidFill>
              <a:srgbClr val="ed7d31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23" name="화살표: 오른쪽 45"/>
          <p:cNvSpPr/>
          <p:nvPr/>
        </p:nvSpPr>
        <p:spPr>
          <a:xfrm>
            <a:off x="3622680" y="2809440"/>
            <a:ext cx="778320" cy="2008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>
            <a:solidFill>
              <a:srgbClr val="ed7d31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24" name="화살표: 오른쪽 46"/>
          <p:cNvSpPr/>
          <p:nvPr/>
        </p:nvSpPr>
        <p:spPr>
          <a:xfrm>
            <a:off x="5696280" y="2809440"/>
            <a:ext cx="778320" cy="2008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>
            <a:solidFill>
              <a:srgbClr val="ed7d31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25" name="순서도: 대체 처리 47"/>
          <p:cNvSpPr/>
          <p:nvPr/>
        </p:nvSpPr>
        <p:spPr>
          <a:xfrm>
            <a:off x="2429280" y="2557440"/>
            <a:ext cx="1081440" cy="705960"/>
          </a:xfrm>
          <a:prstGeom prst="flowChartAlternateProcess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컵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6" name="순서도: 대체 처리 48"/>
          <p:cNvSpPr/>
          <p:nvPr/>
        </p:nvSpPr>
        <p:spPr>
          <a:xfrm>
            <a:off x="4515480" y="2582640"/>
            <a:ext cx="1081440" cy="705960"/>
          </a:xfrm>
          <a:prstGeom prst="flowChartAlternateProcess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얼음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7" name="순서도: 대체 처리 49"/>
          <p:cNvSpPr/>
          <p:nvPr/>
        </p:nvSpPr>
        <p:spPr>
          <a:xfrm>
            <a:off x="6577560" y="2557080"/>
            <a:ext cx="1081440" cy="705960"/>
          </a:xfrm>
          <a:prstGeom prst="flowChartAlternateProcess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우유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8" name="화살표: 오른쪽 50"/>
          <p:cNvSpPr/>
          <p:nvPr/>
        </p:nvSpPr>
        <p:spPr>
          <a:xfrm>
            <a:off x="7765920" y="2809440"/>
            <a:ext cx="778320" cy="2008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>
            <a:solidFill>
              <a:srgbClr val="ed7d31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29" name="순서도: 대체 처리 51"/>
          <p:cNvSpPr/>
          <p:nvPr/>
        </p:nvSpPr>
        <p:spPr>
          <a:xfrm>
            <a:off x="8651160" y="2528280"/>
            <a:ext cx="1081440" cy="705960"/>
          </a:xfrm>
          <a:prstGeom prst="flowChartAlternateProcess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쉐이킹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0" name="TextBox 52"/>
          <p:cNvSpPr/>
          <p:nvPr/>
        </p:nvSpPr>
        <p:spPr>
          <a:xfrm>
            <a:off x="299520" y="2076120"/>
            <a:ext cx="2195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아이스 라떼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1" name="화살표: 오른쪽 53"/>
          <p:cNvSpPr/>
          <p:nvPr/>
        </p:nvSpPr>
        <p:spPr>
          <a:xfrm>
            <a:off x="9839160" y="2820240"/>
            <a:ext cx="778320" cy="2008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>
            <a:solidFill>
              <a:srgbClr val="ed7d31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32" name="순서도: 대체 처리 54"/>
          <p:cNvSpPr/>
          <p:nvPr/>
        </p:nvSpPr>
        <p:spPr>
          <a:xfrm>
            <a:off x="10724040" y="2527200"/>
            <a:ext cx="1081440" cy="705960"/>
          </a:xfrm>
          <a:prstGeom prst="flowChartAlternateProcess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서빙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3" name="화살표: 오른쪽 55"/>
          <p:cNvSpPr/>
          <p:nvPr/>
        </p:nvSpPr>
        <p:spPr>
          <a:xfrm>
            <a:off x="2434680" y="4757760"/>
            <a:ext cx="778320" cy="2008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>
            <a:solidFill>
              <a:srgbClr val="ed7d31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34" name="화살표: 오른쪽 56"/>
          <p:cNvSpPr/>
          <p:nvPr/>
        </p:nvSpPr>
        <p:spPr>
          <a:xfrm>
            <a:off x="4515480" y="4757760"/>
            <a:ext cx="778320" cy="2008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>
            <a:solidFill>
              <a:srgbClr val="ed7d31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35" name="화살표: 오른쪽 57"/>
          <p:cNvSpPr/>
          <p:nvPr/>
        </p:nvSpPr>
        <p:spPr>
          <a:xfrm>
            <a:off x="6589080" y="4757760"/>
            <a:ext cx="778320" cy="2008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>
            <a:solidFill>
              <a:srgbClr val="ed7d31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36" name="순서도: 대체 처리 58"/>
          <p:cNvSpPr/>
          <p:nvPr/>
        </p:nvSpPr>
        <p:spPr>
          <a:xfrm>
            <a:off x="3322080" y="4505400"/>
            <a:ext cx="1081440" cy="705960"/>
          </a:xfrm>
          <a:prstGeom prst="flowChartAlternateProcess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컵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7" name="순서도: 대체 처리 59"/>
          <p:cNvSpPr/>
          <p:nvPr/>
        </p:nvSpPr>
        <p:spPr>
          <a:xfrm>
            <a:off x="5404680" y="4520160"/>
            <a:ext cx="1081440" cy="705960"/>
          </a:xfrm>
          <a:prstGeom prst="flowChartAlternateProcess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얼음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8" name="순서도: 대체 처리 60"/>
          <p:cNvSpPr/>
          <p:nvPr/>
        </p:nvSpPr>
        <p:spPr>
          <a:xfrm>
            <a:off x="7470360" y="4505040"/>
            <a:ext cx="1081440" cy="705960"/>
          </a:xfrm>
          <a:prstGeom prst="flowChartAlternateProcess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쉐이킹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9" name="화살표: 오른쪽 61"/>
          <p:cNvSpPr/>
          <p:nvPr/>
        </p:nvSpPr>
        <p:spPr>
          <a:xfrm>
            <a:off x="8658720" y="4757760"/>
            <a:ext cx="778320" cy="2008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7bca4"/>
              </a:gs>
              <a:gs pos="100000">
                <a:srgbClr val="f4b196"/>
              </a:gs>
            </a:gsLst>
            <a:lin ang="5400000"/>
          </a:gradFill>
          <a:ln>
            <a:solidFill>
              <a:srgbClr val="ed7d31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/>
        </p:style>
      </p:sp>
      <p:sp>
        <p:nvSpPr>
          <p:cNvPr id="340" name="순서도: 대체 처리 65"/>
          <p:cNvSpPr/>
          <p:nvPr/>
        </p:nvSpPr>
        <p:spPr>
          <a:xfrm>
            <a:off x="1256400" y="4505040"/>
            <a:ext cx="1081440" cy="705960"/>
          </a:xfrm>
          <a:prstGeom prst="flowChartAlternateProcess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메뉴 선택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1" name="순서도: 대체 처리 66"/>
          <p:cNvSpPr/>
          <p:nvPr/>
        </p:nvSpPr>
        <p:spPr>
          <a:xfrm>
            <a:off x="9536040" y="4505040"/>
            <a:ext cx="1081440" cy="705960"/>
          </a:xfrm>
          <a:prstGeom prst="flowChartAlternateProcess">
            <a:avLst/>
          </a:prstGeom>
          <a:gradFill rotWithShape="0">
            <a:gsLst>
              <a:gs pos="0">
                <a:srgbClr val="b1cbe9"/>
              </a:gs>
              <a:gs pos="100000">
                <a:srgbClr val="a2c1e4"/>
              </a:gs>
            </a:gsLst>
            <a:lin ang="5400000"/>
          </a:gradFill>
          <a:ln>
            <a:solidFill>
              <a:srgbClr val="5b9bd5"/>
            </a:solidFill>
          </a:ln>
          <a:effectLst>
            <a:outerShdw blurRad="39960" dir="5400000" dist="2016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서빙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그래픽 98" descr=""/>
          <p:cNvPicPr/>
          <p:nvPr/>
        </p:nvPicPr>
        <p:blipFill>
          <a:blip r:embed="rId1"/>
          <a:stretch/>
        </p:blipFill>
        <p:spPr>
          <a:xfrm>
            <a:off x="0" y="-70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43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4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345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346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47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348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50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351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선반 클래스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52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3" name="TextBox 15"/>
          <p:cNvSpPr/>
          <p:nvPr/>
        </p:nvSpPr>
        <p:spPr>
          <a:xfrm>
            <a:off x="8312400" y="854280"/>
            <a:ext cx="35028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4472c4"/>
                </a:solidFill>
                <a:latin typeface="맑은 고딕"/>
                <a:ea typeface="맑은 고딕"/>
              </a:rPr>
              <a:t>* </a:t>
            </a:r>
            <a:r>
              <a:rPr b="1" lang="ko-KR" sz="1400" spc="-100" strike="noStrike">
                <a:solidFill>
                  <a:srgbClr val="4472c4"/>
                </a:solidFill>
                <a:latin typeface="맑은 고딕"/>
                <a:ea typeface="맑은 고딕"/>
              </a:rPr>
              <a:t>결과 제시 ① 탐색적 분석 및 전처리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354" name="그림 34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-96120" y="191088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355" name="그림 7" descr=""/>
          <p:cNvPicPr/>
          <p:nvPr/>
        </p:nvPicPr>
        <p:blipFill>
          <a:blip r:embed="rId3"/>
          <a:stretch/>
        </p:blipFill>
        <p:spPr>
          <a:xfrm>
            <a:off x="2520" y="1963080"/>
            <a:ext cx="4796640" cy="4823640"/>
          </a:xfrm>
          <a:prstGeom prst="rect">
            <a:avLst/>
          </a:prstGeom>
          <a:ln w="0">
            <a:noFill/>
          </a:ln>
        </p:spPr>
      </p:pic>
      <p:sp>
        <p:nvSpPr>
          <p:cNvPr id="356" name="TextBox 5"/>
          <p:cNvSpPr/>
          <p:nvPr/>
        </p:nvSpPr>
        <p:spPr>
          <a:xfrm>
            <a:off x="5643720" y="3819600"/>
            <a:ext cx="5607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아이템 위치를 좌표로 관리하고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스택 방식으로 입출력을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제어하며 예외 상황에 경고 로그를 출력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그래픽 98" descr=""/>
          <p:cNvPicPr/>
          <p:nvPr/>
        </p:nvPicPr>
        <p:blipFill>
          <a:blip r:embed="rId1"/>
          <a:stretch/>
        </p:blipFill>
        <p:spPr>
          <a:xfrm>
            <a:off x="0" y="-70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58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59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360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361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62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363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5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366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GUI </a:t>
              </a:r>
              <a:r>
                <a:rPr b="0" lang="ko-KR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구현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67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8" name="TextBox 15"/>
          <p:cNvSpPr/>
          <p:nvPr/>
        </p:nvSpPr>
        <p:spPr>
          <a:xfrm>
            <a:off x="8312400" y="854280"/>
            <a:ext cx="35028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4472c4"/>
                </a:solidFill>
                <a:latin typeface="맑은 고딕"/>
                <a:ea typeface="맑은 고딕"/>
              </a:rPr>
              <a:t>* </a:t>
            </a:r>
            <a:r>
              <a:rPr b="1" lang="ko-KR" sz="1400" spc="-100" strike="noStrike">
                <a:solidFill>
                  <a:srgbClr val="4472c4"/>
                </a:solidFill>
                <a:latin typeface="맑은 고딕"/>
                <a:ea typeface="맑은 고딕"/>
              </a:rPr>
              <a:t>결과 제시 ① 탐색적 분석 및 전처리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369" name="그림 34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-96120" y="1910880"/>
            <a:ext cx="12191400" cy="232920"/>
          </a:xfrm>
          <a:prstGeom prst="rect">
            <a:avLst/>
          </a:prstGeom>
          <a:ln w="0">
            <a:noFill/>
          </a:ln>
        </p:spPr>
      </p:pic>
      <p:sp>
        <p:nvSpPr>
          <p:cNvPr id="370" name="TextBox 4"/>
          <p:cNvSpPr/>
          <p:nvPr/>
        </p:nvSpPr>
        <p:spPr>
          <a:xfrm>
            <a:off x="7439760" y="2925360"/>
            <a:ext cx="4368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메뉴 주문 </a:t>
            </a: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UI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Tkinter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라이브러리 사용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ROS 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  <a:ea typeface="DejaVu Sans"/>
              </a:rPr>
              <a:t>패키지로 실행 시 사용가능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1" name="그림 6" descr=""/>
          <p:cNvPicPr/>
          <p:nvPr/>
        </p:nvPicPr>
        <p:blipFill>
          <a:blip r:embed="rId3"/>
          <a:stretch/>
        </p:blipFill>
        <p:spPr>
          <a:xfrm>
            <a:off x="629640" y="2411280"/>
            <a:ext cx="6013800" cy="389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그래픽 98" descr=""/>
          <p:cNvPicPr/>
          <p:nvPr/>
        </p:nvPicPr>
        <p:blipFill>
          <a:blip r:embed="rId1"/>
          <a:stretch/>
        </p:blipFill>
        <p:spPr>
          <a:xfrm>
            <a:off x="0" y="-7056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373" name="사각형: 둥근 한쪽 모서리 38"/>
          <p:cNvSpPr/>
          <p:nvPr/>
        </p:nvSpPr>
        <p:spPr>
          <a:xfrm flipH="1" flipV="1">
            <a:off x="172800" y="69840"/>
            <a:ext cx="12017160" cy="122040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74" name="그룹 2"/>
          <p:cNvGrpSpPr/>
          <p:nvPr/>
        </p:nvGrpSpPr>
        <p:grpSpPr>
          <a:xfrm>
            <a:off x="376200" y="333360"/>
            <a:ext cx="5947560" cy="822960"/>
            <a:chOff x="376200" y="333360"/>
            <a:chExt cx="5947560" cy="822960"/>
          </a:xfrm>
        </p:grpSpPr>
        <p:sp>
          <p:nvSpPr>
            <p:cNvPr id="375" name="TextBox 26"/>
            <p:cNvSpPr/>
            <p:nvPr/>
          </p:nvSpPr>
          <p:spPr>
            <a:xfrm>
              <a:off x="1461600" y="366120"/>
              <a:ext cx="22514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200" spc="-1" strike="noStrike">
                  <a:solidFill>
                    <a:srgbClr val="3378c8">
                      <a:alpha val="50000"/>
                    </a:srgbClr>
                  </a:solidFill>
                  <a:latin typeface="맑은 고딕"/>
                  <a:ea typeface="맑은 고딕"/>
                </a:rPr>
                <a:t>K-Digital Training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376" name="TextBox 10"/>
            <p:cNvSpPr/>
            <p:nvPr/>
          </p:nvSpPr>
          <p:spPr>
            <a:xfrm>
              <a:off x="1461600" y="585000"/>
              <a:ext cx="4862160" cy="51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ko-KR" sz="2800" spc="-1" strike="noStrike">
                  <a:solidFill>
                    <a:srgbClr val="404040"/>
                  </a:solidFill>
                  <a:latin typeface="맑은 고딕"/>
                  <a:ea typeface="맑은 고딕"/>
                </a:rPr>
                <a:t>프로젝트 수행 경과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377" name="TextBox 12"/>
            <p:cNvSpPr/>
            <p:nvPr/>
          </p:nvSpPr>
          <p:spPr>
            <a:xfrm>
              <a:off x="376200" y="333360"/>
              <a:ext cx="1266120" cy="82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0" bIns="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5400" spc="-1" strike="noStrike">
                  <a:solidFill>
                    <a:srgbClr val="3378c8"/>
                  </a:solidFill>
                  <a:latin typeface="세방고딕 Bold"/>
                  <a:ea typeface="세방고딕 Bold"/>
                </a:rPr>
                <a:t>04</a:t>
              </a:r>
              <a:endParaRPr b="0" lang="en-US" sz="5400" spc="-1" strike="noStrike">
                <a:latin typeface="Arial"/>
              </a:endParaRPr>
            </a:p>
          </p:txBody>
        </p:sp>
      </p:grpSp>
      <p:sp>
        <p:nvSpPr>
          <p:cNvPr id="378" name="TextBox 1"/>
          <p:cNvSpPr/>
          <p:nvPr/>
        </p:nvSpPr>
        <p:spPr>
          <a:xfrm>
            <a:off x="0" y="0"/>
            <a:ext cx="12191400" cy="113760"/>
          </a:xfrm>
          <a:prstGeom prst="rect">
            <a:avLst/>
          </a:prstGeom>
          <a:solidFill>
            <a:srgbClr val="ffd85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Box 3"/>
          <p:cNvSpPr/>
          <p:nvPr/>
        </p:nvSpPr>
        <p:spPr>
          <a:xfrm>
            <a:off x="0" y="0"/>
            <a:ext cx="1335960" cy="113760"/>
          </a:xfrm>
          <a:prstGeom prst="rect">
            <a:avLst/>
          </a:prstGeom>
          <a:solidFill>
            <a:srgbClr val="3378c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0" name="그룹 13"/>
          <p:cNvGrpSpPr/>
          <p:nvPr/>
        </p:nvGrpSpPr>
        <p:grpSpPr>
          <a:xfrm>
            <a:off x="541800" y="1430280"/>
            <a:ext cx="10525680" cy="363960"/>
            <a:chOff x="541800" y="1430280"/>
            <a:chExt cx="10525680" cy="363960"/>
          </a:xfrm>
        </p:grpSpPr>
        <p:sp>
          <p:nvSpPr>
            <p:cNvPr id="381" name="TextBox 23"/>
            <p:cNvSpPr/>
            <p:nvPr/>
          </p:nvSpPr>
          <p:spPr>
            <a:xfrm>
              <a:off x="743760" y="1430280"/>
              <a:ext cx="103237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ko-KR" sz="1800" spc="-1" strike="noStrike">
                  <a:solidFill>
                    <a:srgbClr val="000000"/>
                  </a:solidFill>
                  <a:latin typeface="맑은 고딕"/>
                  <a:ea typeface="DejaVu Sans"/>
                </a:rPr>
                <a:t>메뉴 선택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82" name="그래픽 43"/>
            <p:cNvSpPr/>
            <p:nvPr/>
          </p:nvSpPr>
          <p:spPr>
            <a:xfrm>
              <a:off x="541800" y="1539000"/>
              <a:ext cx="100440" cy="113040"/>
            </a:xfrm>
            <a:custGeom>
              <a:avLst/>
              <a:gdLst/>
              <a:ahLst/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>
              <a:noFill/>
            </a:ln>
            <a:effectLst>
              <a:outerShdw algn="t" blurRad="50760" dir="5400000" dist="38160" rotWithShape="0">
                <a:srgbClr val="3378c8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3" name="TextBox 15"/>
          <p:cNvSpPr/>
          <p:nvPr/>
        </p:nvSpPr>
        <p:spPr>
          <a:xfrm>
            <a:off x="8312400" y="854280"/>
            <a:ext cx="35028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1400" spc="-1" strike="noStrike">
                <a:solidFill>
                  <a:srgbClr val="4472c4"/>
                </a:solidFill>
                <a:latin typeface="맑은 고딕"/>
                <a:ea typeface="맑은 고딕"/>
              </a:rPr>
              <a:t>* </a:t>
            </a:r>
            <a:r>
              <a:rPr b="1" lang="ko-KR" sz="1400" spc="-100" strike="noStrike">
                <a:solidFill>
                  <a:srgbClr val="4472c4"/>
                </a:solidFill>
                <a:latin typeface="맑은 고딕"/>
                <a:ea typeface="맑은 고딕"/>
              </a:rPr>
              <a:t>결과 제시 ① 탐색적 분석 및 전처리</a:t>
            </a:r>
            <a:endParaRPr b="0" lang="en-US" sz="14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384" name="그림 34" descr=""/>
          <p:cNvPicPr/>
          <p:nvPr/>
        </p:nvPicPr>
        <p:blipFill>
          <a:blip r:embed="rId2">
            <a:alphaModFix amt="27000"/>
          </a:blip>
          <a:stretch/>
        </p:blipFill>
        <p:spPr>
          <a:xfrm flipH="1">
            <a:off x="-96120" y="1910880"/>
            <a:ext cx="12191400" cy="232920"/>
          </a:xfrm>
          <a:prstGeom prst="rect">
            <a:avLst/>
          </a:prstGeom>
          <a:ln w="0">
            <a:noFill/>
          </a:ln>
        </p:spPr>
      </p:pic>
      <p:pic>
        <p:nvPicPr>
          <p:cNvPr id="385" name="그림 6" descr=""/>
          <p:cNvPicPr/>
          <p:nvPr/>
        </p:nvPicPr>
        <p:blipFill>
          <a:blip r:embed="rId3"/>
          <a:stretch/>
        </p:blipFill>
        <p:spPr>
          <a:xfrm>
            <a:off x="642960" y="2376720"/>
            <a:ext cx="4296240" cy="3746880"/>
          </a:xfrm>
          <a:prstGeom prst="rect">
            <a:avLst/>
          </a:prstGeom>
          <a:ln w="0">
            <a:noFill/>
          </a:ln>
        </p:spPr>
      </p:pic>
      <p:pic>
        <p:nvPicPr>
          <p:cNvPr id="386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6840" y="2491560"/>
            <a:ext cx="6259680" cy="35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" fill="hold"/>
                                        <p:tgtEl>
                                          <p:spTgt spid="3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386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386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2442</TotalTime>
  <Application>LibreOffice/7.3.7.2$Linux_X86_64 LibreOffice_project/30$Build-2</Application>
  <AppVersion>15.0000</AppVersion>
  <Words>694</Words>
  <Paragraphs>196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2023-12-20T03:00:25Z</dcterms:created>
  <dc:creator>김준영</dc:creator>
  <dc:description/>
  <dc:language>en-US</dc:language>
  <cp:lastModifiedBy/>
  <dcterms:modified xsi:type="dcterms:W3CDTF">2025-06-03T21:11:40Z</dcterms:modified>
  <cp:revision>237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6</vt:i4>
  </property>
  <property fmtid="{D5CDD505-2E9C-101B-9397-08002B2CF9AE}" pid="3" name="Notes">
    <vt:i4>6</vt:i4>
  </property>
  <property fmtid="{D5CDD505-2E9C-101B-9397-08002B2CF9AE}" pid="4" name="PresentationFormat">
    <vt:lpwstr>와이드스크린</vt:lpwstr>
  </property>
  <property fmtid="{D5CDD505-2E9C-101B-9397-08002B2CF9AE}" pid="5" name="Slides">
    <vt:i4>16</vt:i4>
  </property>
</Properties>
</file>